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57"/>
  </p:notesMasterIdLst>
  <p:sldIdLst>
    <p:sldId id="256" r:id="rId5"/>
    <p:sldId id="257" r:id="rId6"/>
    <p:sldId id="258" r:id="rId7"/>
    <p:sldId id="259" r:id="rId8"/>
    <p:sldId id="260" r:id="rId9"/>
    <p:sldId id="296" r:id="rId10"/>
    <p:sldId id="279" r:id="rId11"/>
    <p:sldId id="320" r:id="rId12"/>
    <p:sldId id="262" r:id="rId13"/>
    <p:sldId id="264" r:id="rId14"/>
    <p:sldId id="263" r:id="rId15"/>
    <p:sldId id="270" r:id="rId16"/>
    <p:sldId id="267" r:id="rId17"/>
    <p:sldId id="288" r:id="rId18"/>
    <p:sldId id="266" r:id="rId19"/>
    <p:sldId id="281" r:id="rId20"/>
    <p:sldId id="315" r:id="rId21"/>
    <p:sldId id="316" r:id="rId22"/>
    <p:sldId id="280" r:id="rId23"/>
    <p:sldId id="297" r:id="rId24"/>
    <p:sldId id="272" r:id="rId25"/>
    <p:sldId id="273" r:id="rId26"/>
    <p:sldId id="298" r:id="rId27"/>
    <p:sldId id="276" r:id="rId28"/>
    <p:sldId id="277" r:id="rId29"/>
    <p:sldId id="318" r:id="rId30"/>
    <p:sldId id="283" r:id="rId31"/>
    <p:sldId id="299" r:id="rId32"/>
    <p:sldId id="300" r:id="rId33"/>
    <p:sldId id="285" r:id="rId34"/>
    <p:sldId id="284" r:id="rId35"/>
    <p:sldId id="286" r:id="rId36"/>
    <p:sldId id="287" r:id="rId37"/>
    <p:sldId id="319" r:id="rId38"/>
    <p:sldId id="289" r:id="rId39"/>
    <p:sldId id="290" r:id="rId40"/>
    <p:sldId id="307" r:id="rId41"/>
    <p:sldId id="308" r:id="rId42"/>
    <p:sldId id="268" r:id="rId43"/>
    <p:sldId id="309" r:id="rId44"/>
    <p:sldId id="292" r:id="rId45"/>
    <p:sldId id="301" r:id="rId46"/>
    <p:sldId id="302" r:id="rId47"/>
    <p:sldId id="303" r:id="rId48"/>
    <p:sldId id="304" r:id="rId49"/>
    <p:sldId id="294" r:id="rId50"/>
    <p:sldId id="310" r:id="rId51"/>
    <p:sldId id="311" r:id="rId52"/>
    <p:sldId id="312" r:id="rId53"/>
    <p:sldId id="313" r:id="rId54"/>
    <p:sldId id="314" r:id="rId55"/>
    <p:sldId id="29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35" autoAdjust="0"/>
  </p:normalViewPr>
  <p:slideViewPr>
    <p:cSldViewPr>
      <p:cViewPr varScale="1">
        <p:scale>
          <a:sx n="120" d="100"/>
          <a:sy n="120" d="100"/>
        </p:scale>
        <p:origin x="53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T Construction Admin" userId="174e5fdf-9333-4fb2-9d79-6841f244f21d" providerId="ADAL" clId="{F6D7E908-00BC-4A10-886A-6D672B99F884}"/>
    <pc:docChg chg="modSld">
      <pc:chgData name="YAT Construction Admin" userId="174e5fdf-9333-4fb2-9d79-6841f244f21d" providerId="ADAL" clId="{F6D7E908-00BC-4A10-886A-6D672B99F884}" dt="2024-02-15T06:12:08.787" v="11" actId="20577"/>
      <pc:docMkLst>
        <pc:docMk/>
      </pc:docMkLst>
      <pc:sldChg chg="modSp mod">
        <pc:chgData name="YAT Construction Admin" userId="174e5fdf-9333-4fb2-9d79-6841f244f21d" providerId="ADAL" clId="{F6D7E908-00BC-4A10-886A-6D672B99F884}" dt="2024-02-15T06:12:08.787" v="11" actId="20577"/>
        <pc:sldMkLst>
          <pc:docMk/>
          <pc:sldMk cId="4034731496" sldId="256"/>
        </pc:sldMkLst>
        <pc:spChg chg="mod">
          <ac:chgData name="YAT Construction Admin" userId="174e5fdf-9333-4fb2-9d79-6841f244f21d" providerId="ADAL" clId="{F6D7E908-00BC-4A10-886A-6D672B99F884}" dt="2024-02-15T06:12:08.787" v="11" actId="20577"/>
          <ac:spMkLst>
            <pc:docMk/>
            <pc:sldMk cId="4034731496" sldId="256"/>
            <ac:spMk id="2" creationId="{35D1739B-3D99-4A54-9B25-98C4AA0D9C02}"/>
          </ac:spMkLst>
        </pc:spChg>
        <pc:spChg chg="mod">
          <ac:chgData name="YAT Construction Admin" userId="174e5fdf-9333-4fb2-9d79-6841f244f21d" providerId="ADAL" clId="{F6D7E908-00BC-4A10-886A-6D672B99F884}" dt="2024-02-15T06:12:04.546" v="9" actId="20577"/>
          <ac:spMkLst>
            <pc:docMk/>
            <pc:sldMk cId="4034731496" sldId="256"/>
            <ac:spMk id="11" creationId="{D5C777AF-02D3-40E0-9A44-4247200726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D1E02E-5E43-43A5-90A9-8D350393E56F}" type="datetimeFigureOut">
              <a:rPr lang="en-AU" smtClean="0"/>
              <a:t>15/02/2024</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ECBAA4-0375-4E41-A1AF-CC8FA5ACE456}" type="slidenum">
              <a:rPr lang="en-AU" smtClean="0"/>
              <a:t>‹#›</a:t>
            </a:fld>
            <a:endParaRPr lang="en-AU"/>
          </a:p>
        </p:txBody>
      </p:sp>
    </p:spTree>
    <p:extLst>
      <p:ext uri="{BB962C8B-B14F-4D97-AF65-F5344CB8AC3E}">
        <p14:creationId xmlns:p14="http://schemas.microsoft.com/office/powerpoint/2010/main" val="1303832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DE083498-25B9-4B13-84DF-E45396D2DCFA}" type="datetimeFigureOut">
              <a:rPr lang="en-AU" smtClean="0"/>
              <a:t>15/02/2024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323854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E083498-25B9-4B13-84DF-E45396D2DCFA}" type="datetimeFigureOut">
              <a:rPr lang="en-AU" smtClean="0"/>
              <a:t>15/02/2024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3076225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E083498-25B9-4B13-84DF-E45396D2DCFA}" type="datetimeFigureOut">
              <a:rPr lang="en-AU" smtClean="0"/>
              <a:t>15/02/2024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4021775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E083498-25B9-4B13-84DF-E45396D2DCFA}" type="datetimeFigureOut">
              <a:rPr lang="en-AU" smtClean="0"/>
              <a:t>15/02/2024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189317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83498-25B9-4B13-84DF-E45396D2DCFA}" type="datetimeFigureOut">
              <a:rPr lang="en-AU" smtClean="0"/>
              <a:t>15/02/2024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3344138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E083498-25B9-4B13-84DF-E45396D2DCFA}" type="datetimeFigureOut">
              <a:rPr lang="en-AU" smtClean="0"/>
              <a:t>15/02/2024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134870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E083498-25B9-4B13-84DF-E45396D2DCFA}" type="datetimeFigureOut">
              <a:rPr lang="en-AU" smtClean="0"/>
              <a:t>15/02/2024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398723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E083498-25B9-4B13-84DF-E45396D2DCFA}" type="datetimeFigureOut">
              <a:rPr lang="en-AU" smtClean="0"/>
              <a:t>15/02/2024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66111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83498-25B9-4B13-84DF-E45396D2DCFA}" type="datetimeFigureOut">
              <a:rPr lang="en-AU" smtClean="0"/>
              <a:t>15/02/2024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2288262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83498-25B9-4B13-84DF-E45396D2DCFA}" type="datetimeFigureOut">
              <a:rPr lang="en-AU" smtClean="0"/>
              <a:t>15/02/2024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10303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83498-25B9-4B13-84DF-E45396D2DCFA}" type="datetimeFigureOut">
              <a:rPr lang="en-AU" smtClean="0"/>
              <a:t>15/02/2024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6D06A6F-088D-4710-B051-3E9B14353322}" type="slidenum">
              <a:rPr lang="en-AU" smtClean="0"/>
              <a:t>‹#›</a:t>
            </a:fld>
            <a:endParaRPr lang="en-AU"/>
          </a:p>
        </p:txBody>
      </p:sp>
    </p:spTree>
    <p:extLst>
      <p:ext uri="{BB962C8B-B14F-4D97-AF65-F5344CB8AC3E}">
        <p14:creationId xmlns:p14="http://schemas.microsoft.com/office/powerpoint/2010/main" val="295655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83498-25B9-4B13-84DF-E45396D2DCFA}" type="datetimeFigureOut">
              <a:rPr lang="en-AU" smtClean="0"/>
              <a:t>15/02/2024</a:t>
            </a:fld>
            <a:endParaRPr lang="en-AU"/>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06A6F-088D-4710-B051-3E9B14353322}" type="slidenum">
              <a:rPr lang="en-AU" smtClean="0"/>
              <a:t>‹#›</a:t>
            </a:fld>
            <a:endParaRPr lang="en-AU"/>
          </a:p>
        </p:txBody>
      </p:sp>
    </p:spTree>
    <p:extLst>
      <p:ext uri="{BB962C8B-B14F-4D97-AF65-F5344CB8AC3E}">
        <p14:creationId xmlns:p14="http://schemas.microsoft.com/office/powerpoint/2010/main" val="259301059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m.au/url?sa=i&amp;rct=j&amp;q=&amp;esrc=s&amp;source=images&amp;cd=&amp;cad=rja&amp;uact=8&amp;ved=0ahUKEwj7u4is6-3ZAhVEu7wKHUXbDGQQjRwIBg&amp;url=http://www.engineerlive.com/content/mine-rejuvenation&amp;psig=AOvVaw0f-qw2EysZWw8Fblvm52Op&amp;ust=1521186468405919"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com.au/url?sa=i&amp;rct=j&amp;q=&amp;esrc=s&amp;source=images&amp;cd=&amp;cad=rja&amp;uact=8&amp;ved=2ahUKEwiWi4iSpubaAhVKPrwKHdc3CZ0QjRx6BAgBEAU&amp;url=http://australiansecurityacademy.com.au/certificate-iv-in-work-health-and-safety/&amp;psig=AOvVaw1-wMEcKB2J9o4TxMurvZke&amp;ust=1525325410106887"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wmf"/></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google.com.au/url?sa=i&amp;rct=j&amp;q=&amp;esrc=s&amp;source=images&amp;cd=&amp;cad=rja&amp;uact=8&amp;ved=2ahUKEwjJ4bjopubaAhWCErwKHROhByMQjRx6BAgBEAU&amp;url=http://thorzt.com/11-strategies-to-prevent-heat-stress-in-the-workforce/&amp;psig=AOvVaw1baoCZ8xbrJzwrztYN8baM&amp;ust=1525325569528190"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com.au/url?sa=i&amp;rct=j&amp;q=&amp;esrc=s&amp;source=images&amp;cd=&amp;cad=rja&amp;uact=8&amp;ved=2ahUKEwj8svH8xLjZAhUBvbwKHRf6AMgQjRx6BAgAEAY&amp;url=http://marinemarketingservices.tradeindia.com/barricading-tape-1856833.html&amp;psig=AOvVaw1R9n8KXHsRC77NxFFhZ_Ca&amp;ust=1519355083933016"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com.au/url?sa=i&amp;rct=j&amp;q=&amp;esrc=s&amp;source=images&amp;cd=&amp;cad=rja&amp;uact=8&amp;ved=2ahUKEwiXof_SxrjZAhWGfrwKHSDbCtIQjRx6BAgAEAY&amp;url=https://www.inkace.com/safety-first-report-all-incidents-sign/&amp;psig=AOvVaw0FHN4mPUBZ5WvIb9Cht2a6&amp;ust=1519355413669604"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com.au/url?sa=i&amp;rct=j&amp;q=&amp;esrc=s&amp;source=images&amp;cd=&amp;cad=rja&amp;uact=8&amp;ved=2ahUKEwiXof_SxrjZAhWGfrwKHSDbCtIQjRx6BAgAEAY&amp;url=https://www.inkace.com/safety-first-report-all-incidents-sign/&amp;psig=AOvVaw0FHN4mPUBZ5WvIb9Cht2a6&amp;ust=1519355413669604"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google.com.au/url?sa=i&amp;rct=j&amp;q=&amp;esrc=s&amp;source=images&amp;cd=&amp;cad=rja&amp;uact=8&amp;ved=2ahUKEwi5gJ-gtebaAhWCgbwKHXW3Bw0QjRx6BAgBEAU&amp;url=https://www.ei1.com/category/safety/lockout-tagout/&amp;psig=AOvVaw2kjL2N17upNG1yuXb8YzBc&amp;ust=1525329473642392"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google.com.au/url?sa=i&amp;rct=j&amp;q=&amp;esrc=s&amp;source=images&amp;cd=&amp;cad=rja&amp;uact=8&amp;ved=2ahUKEwj9kL6st-baAhWBabwKHe_9DQ0QjRx6BAgBEAU&amp;url=https://www.pccweb.com/category/meltric/&amp;psig=AOvVaw2jB7jUWW-fGsxJ1-9f3BeU&amp;ust=1525330027746584"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google.com.au/url?sa=i&amp;rct=j&amp;q=&amp;esrc=s&amp;source=images&amp;cd=&amp;cad=rja&amp;uact=8&amp;ved=2ahUKEwjqhIiRuebaAhULi7wKHdbMAywQjRx6BAgBEAU&amp;url=http://www.constructionmanagermagazine.com/onsite/rpe-does-yo6ur-ma7sk-pas8s-face-fit-test/&amp;psig=AOvVaw1lciftGSFd4PC7LxhK6Rj-&amp;ust=1525330274288494" TargetMode="Externa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google.com.au/url?sa=i&amp;rct=j&amp;q=&amp;esrc=s&amp;source=images&amp;cd=&amp;cad=rja&amp;uact=8&amp;ved=0ahUKEwiLqvX1quvZAhWJWbwKHXQ5BQsQjRwIBg&amp;url=https://phys.org/news/2017-03-nasa-tropical-cyclone-debbie-landfall.html&amp;psig=AOvVaw1nbfoVuJXTh2iHYCU3A0sg&amp;ust=1521100455644078"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google.com.au/url?sa=i&amp;rct=j&amp;q=&amp;esrc=s&amp;source=images&amp;cd=&amp;cad=rja&amp;uact=8&amp;ved=0ahUKEwj7gOLg4u3ZAhVLiLwKHff1BVUQjRwIBg&amp;url=https://wall.alphacoders.com/by_sub_category.php?id%3D168669%26name%3DStorm%2BWallpapers&amp;psig=AOvVaw2dHzN0CfcDCtTj08mxC5qU&amp;ust=1521184122819624"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ino i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23" y="-22234"/>
            <a:ext cx="9439223" cy="70794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8479" y="1844344"/>
            <a:ext cx="8100392" cy="18002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034076"/>
            <a:ext cx="1781966" cy="1420735"/>
          </a:xfrm>
          <a:prstGeom prst="rect">
            <a:avLst/>
          </a:prstGeom>
          <a:noFill/>
          <a:ln w="9525">
            <a:solidFill>
              <a:schemeClr val="bg1">
                <a:lumMod val="100000"/>
                <a:lumOff val="0"/>
              </a:schemeClr>
            </a:solidFill>
            <a:miter lim="800000"/>
            <a:headEnd/>
            <a:tailEnd/>
          </a:ln>
        </p:spPr>
      </p:pic>
      <p:sp>
        <p:nvSpPr>
          <p:cNvPr id="9" name="TextBox 8"/>
          <p:cNvSpPr txBox="1"/>
          <p:nvPr/>
        </p:nvSpPr>
        <p:spPr>
          <a:xfrm>
            <a:off x="0" y="2377159"/>
            <a:ext cx="5472608" cy="769441"/>
          </a:xfrm>
          <a:prstGeom prst="rect">
            <a:avLst/>
          </a:prstGeom>
          <a:noFill/>
        </p:spPr>
        <p:txBody>
          <a:bodyPr wrap="square" rtlCol="0">
            <a:spAutoFit/>
          </a:bodyPr>
          <a:lstStyle/>
          <a:p>
            <a:r>
              <a:rPr lang="en-AU" sz="4400" b="1" dirty="0">
                <a:solidFill>
                  <a:schemeClr val="bg1"/>
                </a:solidFill>
              </a:rPr>
              <a:t>Induction Training</a:t>
            </a:r>
          </a:p>
        </p:txBody>
      </p:sp>
      <p:sp>
        <p:nvSpPr>
          <p:cNvPr id="10" name="TextBox 9"/>
          <p:cNvSpPr txBox="1"/>
          <p:nvPr/>
        </p:nvSpPr>
        <p:spPr>
          <a:xfrm>
            <a:off x="4211960" y="6237312"/>
            <a:ext cx="4878288" cy="523220"/>
          </a:xfrm>
          <a:prstGeom prst="rect">
            <a:avLst/>
          </a:prstGeom>
          <a:noFill/>
        </p:spPr>
        <p:txBody>
          <a:bodyPr wrap="square" rtlCol="0">
            <a:spAutoFit/>
          </a:bodyPr>
          <a:lstStyle/>
          <a:p>
            <a:r>
              <a:rPr lang="en-AU" sz="2800" b="1" dirty="0">
                <a:solidFill>
                  <a:schemeClr val="accent5"/>
                </a:solidFill>
              </a:rPr>
              <a:t>Sino Iron Project Site Induction</a:t>
            </a:r>
          </a:p>
        </p:txBody>
      </p:sp>
      <p:sp>
        <p:nvSpPr>
          <p:cNvPr id="2" name="Rectangle 1">
            <a:extLst>
              <a:ext uri="{FF2B5EF4-FFF2-40B4-BE49-F238E27FC236}">
                <a16:creationId xmlns:a16="http://schemas.microsoft.com/office/drawing/2014/main" id="{35D1739B-3D99-4A54-9B25-98C4AA0D9C02}"/>
              </a:ext>
            </a:extLst>
          </p:cNvPr>
          <p:cNvSpPr/>
          <p:nvPr/>
        </p:nvSpPr>
        <p:spPr>
          <a:xfrm>
            <a:off x="-36512" y="3270145"/>
            <a:ext cx="1346844" cy="369332"/>
          </a:xfrm>
          <a:prstGeom prst="rect">
            <a:avLst/>
          </a:prstGeom>
        </p:spPr>
        <p:txBody>
          <a:bodyPr wrap="none">
            <a:spAutoFit/>
          </a:bodyPr>
          <a:lstStyle/>
          <a:p>
            <a:r>
              <a:rPr lang="en-AU" b="1" dirty="0">
                <a:solidFill>
                  <a:schemeClr val="bg1"/>
                </a:solidFill>
                <a:latin typeface="Calibri" panose="020F0502020204030204" pitchFamily="34" charset="0"/>
                <a:ea typeface="MS Mincho" panose="02020609040205080304" pitchFamily="49" charset="-128"/>
              </a:rPr>
              <a:t>Issue No: 02</a:t>
            </a:r>
            <a:endParaRPr lang="en-AU" dirty="0">
              <a:solidFill>
                <a:schemeClr val="bg1"/>
              </a:solidFill>
            </a:endParaRPr>
          </a:p>
        </p:txBody>
      </p:sp>
      <p:sp>
        <p:nvSpPr>
          <p:cNvPr id="11" name="Rectangle 10">
            <a:extLst>
              <a:ext uri="{FF2B5EF4-FFF2-40B4-BE49-F238E27FC236}">
                <a16:creationId xmlns:a16="http://schemas.microsoft.com/office/drawing/2014/main" id="{D5C777AF-02D3-40E0-9A44-424720072607}"/>
              </a:ext>
            </a:extLst>
          </p:cNvPr>
          <p:cNvSpPr/>
          <p:nvPr/>
        </p:nvSpPr>
        <p:spPr>
          <a:xfrm>
            <a:off x="2242394" y="3270145"/>
            <a:ext cx="2422330" cy="369332"/>
          </a:xfrm>
          <a:prstGeom prst="rect">
            <a:avLst/>
          </a:prstGeom>
        </p:spPr>
        <p:txBody>
          <a:bodyPr wrap="none">
            <a:spAutoFit/>
          </a:bodyPr>
          <a:lstStyle/>
          <a:p>
            <a:r>
              <a:rPr lang="en-AU" b="1" dirty="0">
                <a:solidFill>
                  <a:schemeClr val="bg1"/>
                </a:solidFill>
                <a:latin typeface="Calibri" panose="020F0502020204030204" pitchFamily="34" charset="0"/>
                <a:ea typeface="MS Mincho" panose="02020609040205080304" pitchFamily="49" charset="-128"/>
              </a:rPr>
              <a:t>Issue Date: 15/02/2024</a:t>
            </a:r>
            <a:endParaRPr lang="en-AU" dirty="0">
              <a:solidFill>
                <a:schemeClr val="bg1"/>
              </a:solidFill>
            </a:endParaRPr>
          </a:p>
        </p:txBody>
      </p:sp>
    </p:spTree>
    <p:extLst>
      <p:ext uri="{BB962C8B-B14F-4D97-AF65-F5344CB8AC3E}">
        <p14:creationId xmlns:p14="http://schemas.microsoft.com/office/powerpoint/2010/main" val="403473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2219"/>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 y="1844824"/>
            <a:ext cx="7812360" cy="2945275"/>
          </a:xfrm>
          <a:solidFill>
            <a:schemeClr val="bg1"/>
          </a:solidFill>
        </p:spPr>
        <p:txBody>
          <a:bodyPr>
            <a:normAutofit/>
          </a:bodyPr>
          <a:lstStyle/>
          <a:p>
            <a:pPr marL="0" indent="0" algn="ctr">
              <a:buNone/>
            </a:pPr>
            <a:r>
              <a:rPr lang="en-AU" sz="2800" b="1" dirty="0"/>
              <a:t>Hours for the Site </a:t>
            </a:r>
            <a:br>
              <a:rPr lang="en-AU" sz="1100" dirty="0"/>
            </a:br>
            <a:br>
              <a:rPr lang="en-AU" sz="1100" dirty="0"/>
            </a:br>
            <a:r>
              <a:rPr lang="en-AU" sz="1050" dirty="0"/>
              <a:t>6.00am – 6.00pm </a:t>
            </a:r>
            <a:br>
              <a:rPr lang="en-AU" sz="1050" dirty="0"/>
            </a:br>
            <a:r>
              <a:rPr lang="en-AU" sz="1050" dirty="0"/>
              <a:t>On site fit for work</a:t>
            </a:r>
            <a:br>
              <a:rPr lang="en-AU" sz="1050" dirty="0"/>
            </a:br>
            <a:br>
              <a:rPr lang="en-AU" sz="1050" dirty="0"/>
            </a:br>
            <a:r>
              <a:rPr lang="en-AU" sz="1050" dirty="0"/>
              <a:t>10.30am – 11.00am</a:t>
            </a:r>
            <a:br>
              <a:rPr lang="en-AU" sz="1050" dirty="0"/>
            </a:br>
            <a:r>
              <a:rPr lang="en-AU" sz="1050" dirty="0"/>
              <a:t>Smoko</a:t>
            </a:r>
            <a:br>
              <a:rPr lang="en-AU" sz="1050" dirty="0"/>
            </a:br>
            <a:br>
              <a:rPr lang="en-AU" sz="1050" dirty="0"/>
            </a:br>
            <a:r>
              <a:rPr lang="en-AU" sz="1050" dirty="0"/>
              <a:t>2.00pm – 2.30pm</a:t>
            </a:r>
            <a:br>
              <a:rPr lang="en-AU" sz="1050" dirty="0"/>
            </a:br>
            <a:r>
              <a:rPr lang="en-AU" sz="1050" dirty="0"/>
              <a:t>Lunch</a:t>
            </a:r>
            <a:br>
              <a:rPr lang="en-AU" sz="1050" dirty="0"/>
            </a:br>
            <a:br>
              <a:rPr lang="en-AU" sz="1050" dirty="0"/>
            </a:br>
            <a:r>
              <a:rPr lang="en-AU" sz="1050" dirty="0"/>
              <a:t>Site Identification cards are to be kept on you at all times</a:t>
            </a:r>
            <a:br>
              <a:rPr lang="en-AU" sz="1050" dirty="0"/>
            </a:br>
            <a:r>
              <a:rPr lang="en-AU" sz="1050" dirty="0"/>
              <a:t>Do not leave them in any vehicles as that vehicle may not be here when you require your card</a:t>
            </a:r>
            <a:br>
              <a:rPr lang="en-AU" sz="1050" dirty="0"/>
            </a:br>
            <a:br>
              <a:rPr lang="en-AU" sz="1050" dirty="0"/>
            </a:br>
            <a:r>
              <a:rPr lang="en-AU" sz="1050" dirty="0"/>
              <a:t>No one is allowed to leave the site during working hours without notifying your Site Supervisor and signing the On/Off Register</a:t>
            </a:r>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89108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re start meetings on mine site">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 r="10940" b="1416"/>
          <a:stretch/>
        </p:blipFill>
        <p:spPr bwMode="auto">
          <a:xfrm>
            <a:off x="-252536" y="-28128"/>
            <a:ext cx="9396536" cy="691777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907704" y="1196752"/>
            <a:ext cx="5572422" cy="4896544"/>
          </a:xfrm>
          <a:solidFill>
            <a:schemeClr val="bg1">
              <a:alpha val="82000"/>
            </a:schemeClr>
          </a:solidFill>
        </p:spPr>
        <p:txBody>
          <a:bodyPr>
            <a:normAutofit/>
          </a:bodyPr>
          <a:lstStyle/>
          <a:p>
            <a:pPr marL="0" indent="0" algn="ctr">
              <a:buNone/>
            </a:pPr>
            <a:r>
              <a:rPr lang="en-AU" sz="2400" b="1" dirty="0"/>
              <a:t>Site Specific Safety </a:t>
            </a:r>
            <a:br>
              <a:rPr lang="en-AU" sz="2400" b="1" dirty="0"/>
            </a:br>
            <a:r>
              <a:rPr lang="en-AU" sz="2400" b="1" dirty="0"/>
              <a:t>Communication Systems</a:t>
            </a:r>
            <a:br>
              <a:rPr lang="en-AU" sz="2000" dirty="0"/>
            </a:br>
            <a:br>
              <a:rPr lang="en-AU" sz="1100" dirty="0"/>
            </a:br>
            <a:br>
              <a:rPr lang="en-AU" sz="1100" dirty="0"/>
            </a:br>
            <a:r>
              <a:rPr lang="en-AU" sz="1100" dirty="0"/>
              <a:t>A Pre-start Meeting is held at the YAT Yard each morning at 6.00am</a:t>
            </a:r>
            <a:br>
              <a:rPr lang="en-AU" sz="1100" dirty="0"/>
            </a:br>
            <a:br>
              <a:rPr lang="en-AU" sz="1100" dirty="0"/>
            </a:br>
            <a:r>
              <a:rPr lang="en-AU" sz="1100" dirty="0"/>
              <a:t>A YAT Debrief Meeting is held each afternoon at the YAT Office for the Project Team</a:t>
            </a:r>
            <a:br>
              <a:rPr lang="en-AU" sz="1100" dirty="0"/>
            </a:br>
            <a:br>
              <a:rPr lang="en-AU" sz="1100" dirty="0"/>
            </a:br>
            <a:r>
              <a:rPr lang="en-AU" sz="1100" dirty="0"/>
              <a:t>Toolbox Meetings are held every second week for the Project Team</a:t>
            </a:r>
            <a:br>
              <a:rPr lang="en-AU" sz="1100" dirty="0"/>
            </a:br>
            <a:br>
              <a:rPr lang="en-AU" sz="1100" dirty="0"/>
            </a:br>
            <a:r>
              <a:rPr lang="en-AU" sz="1100" dirty="0"/>
              <a:t>Good To Go’s are required to be completed after each Pre-start Meeting, Smoko and Lunch break. </a:t>
            </a:r>
            <a:br>
              <a:rPr lang="en-AU" sz="1100" dirty="0"/>
            </a:br>
            <a:r>
              <a:rPr lang="en-AU" sz="1100" dirty="0"/>
              <a:t>A minimum of 3 times per day</a:t>
            </a:r>
            <a:br>
              <a:rPr lang="en-AU" sz="1100" dirty="0"/>
            </a:br>
            <a:br>
              <a:rPr lang="en-AU" sz="1100" dirty="0"/>
            </a:br>
            <a:br>
              <a:rPr lang="en-AU" sz="1100" dirty="0"/>
            </a:br>
            <a:r>
              <a:rPr lang="en-AU" sz="2400" b="1" dirty="0"/>
              <a:t>Site Specific Systems</a:t>
            </a:r>
            <a:br>
              <a:rPr lang="en-AU" sz="1100" b="1" dirty="0"/>
            </a:br>
            <a:br>
              <a:rPr lang="en-AU" sz="1100" b="1" dirty="0"/>
            </a:br>
            <a:r>
              <a:rPr lang="en-AU" sz="1100" dirty="0"/>
              <a:t>Hazard Reporting</a:t>
            </a:r>
            <a:br>
              <a:rPr lang="en-AU" sz="1100" dirty="0"/>
            </a:br>
            <a:br>
              <a:rPr lang="en-AU" sz="1100" dirty="0"/>
            </a:br>
            <a:r>
              <a:rPr lang="en-AU" sz="1100" dirty="0"/>
              <a:t>Good To Go</a:t>
            </a:r>
            <a:br>
              <a:rPr lang="en-AU" sz="1100" dirty="0"/>
            </a:br>
            <a:br>
              <a:rPr lang="en-AU" sz="1100" dirty="0"/>
            </a:br>
            <a:r>
              <a:rPr lang="en-AU" sz="1100" dirty="0"/>
              <a:t>Safe Work Procedure</a:t>
            </a:r>
            <a:br>
              <a:rPr lang="en-AU" sz="1100" dirty="0"/>
            </a:br>
            <a:br>
              <a:rPr lang="en-AU" sz="1100" dirty="0"/>
            </a:br>
            <a:r>
              <a:rPr lang="en-AU" sz="1100" dirty="0"/>
              <a:t>Risk Assessments and Job Hazard Analysis (JHA)</a:t>
            </a:r>
            <a:endParaRPr lang="en-AU" sz="1100" b="1" dirty="0"/>
          </a:p>
          <a:p>
            <a:pPr marL="0" indent="0" algn="ctr">
              <a:buNone/>
            </a:pPr>
            <a:endParaRPr lang="en-AU" sz="1100" dirty="0"/>
          </a:p>
        </p:txBody>
      </p:sp>
      <p:pic>
        <p:nvPicPr>
          <p:cNvPr id="6" name="Picture 5"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3120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60342" y="1042588"/>
            <a:ext cx="1728192" cy="369332"/>
          </a:xfrm>
          <a:prstGeom prst="rect">
            <a:avLst/>
          </a:prstGeom>
          <a:noFill/>
          <a:ln w="3175">
            <a:solidFill>
              <a:schemeClr val="tx1"/>
            </a:solidFill>
          </a:ln>
        </p:spPr>
        <p:txBody>
          <a:bodyPr wrap="square" rtlCol="0">
            <a:spAutoFit/>
          </a:bodyPr>
          <a:lstStyle/>
          <a:p>
            <a:pPr algn="ctr"/>
            <a:r>
              <a:rPr lang="en-AU" sz="900" dirty="0">
                <a:latin typeface="Calibri" panose="020F0502020204030204" pitchFamily="34" charset="0"/>
                <a:cs typeface="Calibri" panose="020F0502020204030204" pitchFamily="34" charset="0"/>
              </a:rPr>
              <a:t>Evacuation Announced</a:t>
            </a: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(Siren or other means)</a:t>
            </a:r>
          </a:p>
        </p:txBody>
      </p:sp>
      <p:sp>
        <p:nvSpPr>
          <p:cNvPr id="7" name="TextBox 6"/>
          <p:cNvSpPr txBox="1"/>
          <p:nvPr/>
        </p:nvSpPr>
        <p:spPr>
          <a:xfrm>
            <a:off x="3659578" y="1614552"/>
            <a:ext cx="1728192" cy="507831"/>
          </a:xfrm>
          <a:prstGeom prst="rect">
            <a:avLst/>
          </a:prstGeom>
          <a:noFill/>
          <a:ln w="3175">
            <a:solidFill>
              <a:schemeClr val="tx1"/>
            </a:solidFill>
          </a:ln>
        </p:spPr>
        <p:txBody>
          <a:bodyPr wrap="square" rtlCol="0">
            <a:spAutoFit/>
          </a:bodyPr>
          <a:lstStyle/>
          <a:p>
            <a:pPr algn="ctr"/>
            <a:r>
              <a:rPr lang="en-AU" sz="900" dirty="0">
                <a:latin typeface="Calibri" panose="020F0502020204030204" pitchFamily="34" charset="0"/>
                <a:cs typeface="Calibri" panose="020F0502020204030204" pitchFamily="34" charset="0"/>
              </a:rPr>
              <a:t>Stop work, make safe work area, shut down all plant and equipment</a:t>
            </a:r>
          </a:p>
        </p:txBody>
      </p:sp>
      <p:sp>
        <p:nvSpPr>
          <p:cNvPr id="8" name="TextBox 7"/>
          <p:cNvSpPr txBox="1"/>
          <p:nvPr/>
        </p:nvSpPr>
        <p:spPr>
          <a:xfrm>
            <a:off x="3660342" y="2380238"/>
            <a:ext cx="1728192" cy="369332"/>
          </a:xfrm>
          <a:prstGeom prst="rect">
            <a:avLst/>
          </a:prstGeom>
          <a:noFill/>
          <a:ln w="3175">
            <a:solidFill>
              <a:schemeClr val="tx1"/>
            </a:solidFill>
          </a:ln>
        </p:spPr>
        <p:txBody>
          <a:bodyPr wrap="square" rtlCol="0">
            <a:spAutoFit/>
          </a:bodyPr>
          <a:lstStyle/>
          <a:p>
            <a:pPr algn="ctr"/>
            <a:r>
              <a:rPr lang="en-AU" sz="900" dirty="0">
                <a:latin typeface="Calibri" panose="020F0502020204030204" pitchFamily="34" charset="0"/>
                <a:cs typeface="Calibri" panose="020F0502020204030204" pitchFamily="34" charset="0"/>
              </a:rPr>
              <a:t>All Personnel make way to the Muster Point</a:t>
            </a:r>
          </a:p>
        </p:txBody>
      </p:sp>
      <p:sp>
        <p:nvSpPr>
          <p:cNvPr id="9" name="TextBox 8"/>
          <p:cNvSpPr txBox="1"/>
          <p:nvPr/>
        </p:nvSpPr>
        <p:spPr>
          <a:xfrm>
            <a:off x="2391250" y="2996952"/>
            <a:ext cx="4320480" cy="923330"/>
          </a:xfrm>
          <a:prstGeom prst="rect">
            <a:avLst/>
          </a:prstGeom>
          <a:noFill/>
          <a:ln w="3175">
            <a:solidFill>
              <a:schemeClr val="tx1"/>
            </a:solidFill>
          </a:ln>
        </p:spPr>
        <p:txBody>
          <a:bodyPr wrap="square" rtlCol="0">
            <a:spAutoFit/>
          </a:bodyPr>
          <a:lstStyle/>
          <a:p>
            <a:pPr algn="ctr"/>
            <a:r>
              <a:rPr lang="en-AU" sz="900" dirty="0">
                <a:latin typeface="Calibri" panose="020F0502020204030204" pitchFamily="34" charset="0"/>
                <a:cs typeface="Calibri" panose="020F0502020204030204" pitchFamily="34" charset="0"/>
              </a:rPr>
              <a:t>YAT Emergency Wardens on duty are responsible to ensure all personnel are evacuated to the Muster Point</a:t>
            </a:r>
            <a:br>
              <a:rPr lang="en-AU" sz="900" dirty="0">
                <a:latin typeface="Calibri" panose="020F0502020204030204" pitchFamily="34" charset="0"/>
                <a:cs typeface="Calibri" panose="020F0502020204030204" pitchFamily="34" charset="0"/>
              </a:rPr>
            </a:b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Site Supervisors to account for all Personnel</a:t>
            </a:r>
            <a:br>
              <a:rPr lang="en-AU" sz="900" dirty="0">
                <a:latin typeface="Calibri" panose="020F0502020204030204" pitchFamily="34" charset="0"/>
                <a:cs typeface="Calibri" panose="020F0502020204030204" pitchFamily="34" charset="0"/>
              </a:rPr>
            </a:b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All Personnel are to stay at the Muster Point</a:t>
            </a:r>
          </a:p>
        </p:txBody>
      </p:sp>
      <p:sp>
        <p:nvSpPr>
          <p:cNvPr id="10" name="TextBox 9"/>
          <p:cNvSpPr txBox="1"/>
          <p:nvPr/>
        </p:nvSpPr>
        <p:spPr>
          <a:xfrm>
            <a:off x="3186633" y="4139608"/>
            <a:ext cx="2729715" cy="230832"/>
          </a:xfrm>
          <a:prstGeom prst="rect">
            <a:avLst/>
          </a:prstGeom>
          <a:noFill/>
          <a:ln w="3175">
            <a:solidFill>
              <a:schemeClr val="tx1"/>
            </a:solidFill>
          </a:ln>
        </p:spPr>
        <p:txBody>
          <a:bodyPr wrap="square" rtlCol="0">
            <a:spAutoFit/>
          </a:bodyPr>
          <a:lstStyle/>
          <a:p>
            <a:pPr algn="ctr"/>
            <a:r>
              <a:rPr lang="en-AU" sz="900" dirty="0">
                <a:latin typeface="Calibri" panose="020F0502020204030204" pitchFamily="34" charset="0"/>
                <a:cs typeface="Calibri" panose="020F0502020204030204" pitchFamily="34" charset="0"/>
              </a:rPr>
              <a:t>Await further instruction from YAT Emergency Warden</a:t>
            </a:r>
          </a:p>
        </p:txBody>
      </p:sp>
      <p:sp>
        <p:nvSpPr>
          <p:cNvPr id="11" name="TextBox 10"/>
          <p:cNvSpPr txBox="1"/>
          <p:nvPr/>
        </p:nvSpPr>
        <p:spPr>
          <a:xfrm>
            <a:off x="2417538" y="4581128"/>
            <a:ext cx="4320480" cy="1892826"/>
          </a:xfrm>
          <a:prstGeom prst="rect">
            <a:avLst/>
          </a:prstGeom>
          <a:noFill/>
          <a:ln w="3175">
            <a:solidFill>
              <a:schemeClr val="tx1"/>
            </a:solidFill>
          </a:ln>
        </p:spPr>
        <p:txBody>
          <a:bodyPr wrap="square" rtlCol="0">
            <a:spAutoFit/>
          </a:bodyPr>
          <a:lstStyle/>
          <a:p>
            <a:pPr algn="ctr"/>
            <a:r>
              <a:rPr lang="en-AU" sz="900" dirty="0">
                <a:latin typeface="Calibri" panose="020F0502020204030204" pitchFamily="34" charset="0"/>
                <a:cs typeface="Calibri" panose="020F0502020204030204" pitchFamily="34" charset="0"/>
              </a:rPr>
              <a:t>YAT Emergency Warden or delegate to respond and then contact Emergency Services</a:t>
            </a:r>
            <a:br>
              <a:rPr lang="en-AU" sz="900" dirty="0">
                <a:latin typeface="Calibri" panose="020F0502020204030204" pitchFamily="34" charset="0"/>
                <a:cs typeface="Calibri" panose="020F0502020204030204" pitchFamily="34" charset="0"/>
              </a:rPr>
            </a:b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If the YAT Emergency Warden or emergency contact does not respond then the caller is to contact the Emergency Services direct</a:t>
            </a:r>
            <a:br>
              <a:rPr lang="en-AU" sz="900" dirty="0">
                <a:latin typeface="Calibri" panose="020F0502020204030204" pitchFamily="34" charset="0"/>
                <a:cs typeface="Calibri" panose="020F0502020204030204" pitchFamily="34" charset="0"/>
              </a:rPr>
            </a:br>
            <a:br>
              <a:rPr lang="en-AU" sz="900" dirty="0">
                <a:latin typeface="Calibri" panose="020F0502020204030204" pitchFamily="34" charset="0"/>
                <a:cs typeface="Calibri" panose="020F0502020204030204" pitchFamily="34" charset="0"/>
              </a:rPr>
            </a:br>
            <a:r>
              <a:rPr lang="en-AU" sz="900" b="1" dirty="0">
                <a:latin typeface="Calibri" panose="020F0502020204030204" pitchFamily="34" charset="0"/>
                <a:cs typeface="Calibri" panose="020F0502020204030204" pitchFamily="34" charset="0"/>
              </a:rPr>
              <a:t>Remain Calm</a:t>
            </a:r>
            <a:br>
              <a:rPr lang="en-AU" sz="900" dirty="0">
                <a:latin typeface="Calibri" panose="020F0502020204030204" pitchFamily="34" charset="0"/>
                <a:cs typeface="Calibri" panose="020F0502020204030204" pitchFamily="34" charset="0"/>
              </a:rPr>
            </a:b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State your name and location</a:t>
            </a: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State the nature of the emergency </a:t>
            </a:r>
            <a:r>
              <a:rPr lang="en-AU" sz="900" dirty="0" err="1">
                <a:latin typeface="Calibri" panose="020F0502020204030204" pitchFamily="34" charset="0"/>
                <a:cs typeface="Calibri" panose="020F0502020204030204" pitchFamily="34" charset="0"/>
              </a:rPr>
              <a:t>eg</a:t>
            </a:r>
            <a:r>
              <a:rPr lang="en-AU" sz="900" dirty="0">
                <a:latin typeface="Calibri" panose="020F0502020204030204" pitchFamily="34" charset="0"/>
                <a:cs typeface="Calibri" panose="020F0502020204030204" pitchFamily="34" charset="0"/>
              </a:rPr>
              <a:t>. Fire, injury </a:t>
            </a:r>
            <a:r>
              <a:rPr lang="en-AU" sz="900" dirty="0" err="1">
                <a:latin typeface="Calibri" panose="020F0502020204030204" pitchFamily="34" charset="0"/>
                <a:cs typeface="Calibri" panose="020F0502020204030204" pitchFamily="34" charset="0"/>
              </a:rPr>
              <a:t>etc</a:t>
            </a: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How many people are involved and what injuries (if known)</a:t>
            </a: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Hazards that maybe encountered</a:t>
            </a: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Stand by for further instruction (do not end phone or radio contact)</a:t>
            </a:r>
            <a:br>
              <a:rPr lang="en-AU" sz="900" dirty="0">
                <a:latin typeface="Calibri" panose="020F0502020204030204" pitchFamily="34" charset="0"/>
                <a:cs typeface="Calibri" panose="020F0502020204030204" pitchFamily="34" charset="0"/>
              </a:rPr>
            </a:br>
            <a:r>
              <a:rPr lang="en-AU" sz="900" dirty="0">
                <a:latin typeface="Calibri" panose="020F0502020204030204" pitchFamily="34" charset="0"/>
                <a:cs typeface="Calibri" panose="020F0502020204030204" pitchFamily="34" charset="0"/>
              </a:rPr>
              <a:t>Give assistance if required and able to do so</a:t>
            </a:r>
          </a:p>
        </p:txBody>
      </p:sp>
      <p:sp>
        <p:nvSpPr>
          <p:cNvPr id="12" name="TextBox 11"/>
          <p:cNvSpPr txBox="1"/>
          <p:nvPr/>
        </p:nvSpPr>
        <p:spPr>
          <a:xfrm>
            <a:off x="1978124" y="330032"/>
            <a:ext cx="5112568" cy="584775"/>
          </a:xfrm>
          <a:prstGeom prst="rect">
            <a:avLst/>
          </a:prstGeom>
          <a:noFill/>
        </p:spPr>
        <p:txBody>
          <a:bodyPr wrap="square" rtlCol="0">
            <a:spAutoFit/>
          </a:bodyPr>
          <a:lstStyle/>
          <a:p>
            <a:pPr algn="ctr"/>
            <a:r>
              <a:rPr lang="en-AU" sz="3200" b="1" dirty="0">
                <a:solidFill>
                  <a:srgbClr val="FF0000"/>
                </a:solidFill>
                <a:latin typeface="Calibri" panose="020F0502020204030204" pitchFamily="34" charset="0"/>
                <a:cs typeface="Calibri" panose="020F0502020204030204" pitchFamily="34" charset="0"/>
              </a:rPr>
              <a:t>Emergency Evacuation</a:t>
            </a:r>
          </a:p>
        </p:txBody>
      </p:sp>
      <p:cxnSp>
        <p:nvCxnSpPr>
          <p:cNvPr id="3" name="Straight Arrow Connector 2"/>
          <p:cNvCxnSpPr>
            <a:stCxn id="6" idx="2"/>
            <a:endCxn id="7" idx="0"/>
          </p:cNvCxnSpPr>
          <p:nvPr/>
        </p:nvCxnSpPr>
        <p:spPr>
          <a:xfrm flipH="1">
            <a:off x="4523674" y="1411920"/>
            <a:ext cx="764" cy="20263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0"/>
          </p:cNvCxnSpPr>
          <p:nvPr/>
        </p:nvCxnSpPr>
        <p:spPr>
          <a:xfrm flipH="1">
            <a:off x="4524438" y="2122383"/>
            <a:ext cx="764" cy="25785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34408" y="2749570"/>
            <a:ext cx="0" cy="24738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33644" y="3920282"/>
            <a:ext cx="0" cy="21932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533644" y="4370440"/>
            <a:ext cx="0" cy="21932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1525"/>
            <a:ext cx="1392332" cy="125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28" y="1755040"/>
            <a:ext cx="1392332" cy="125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28" y="3457802"/>
            <a:ext cx="1392332" cy="125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88" y="5157192"/>
            <a:ext cx="1392332" cy="125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7452320" y="230678"/>
            <a:ext cx="1392332" cy="125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7592186" y="1755040"/>
            <a:ext cx="1392332" cy="125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7587272" y="3514410"/>
            <a:ext cx="1392332" cy="125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7524328" y="5157191"/>
            <a:ext cx="1392332" cy="125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894171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908720"/>
            <a:ext cx="4125144" cy="1143000"/>
          </a:xfrm>
        </p:spPr>
        <p:txBody>
          <a:bodyPr>
            <a:normAutofit/>
          </a:bodyPr>
          <a:lstStyle/>
          <a:p>
            <a:r>
              <a:rPr lang="en-AU" sz="2800" b="1" dirty="0"/>
              <a:t>House Keeping</a:t>
            </a:r>
          </a:p>
        </p:txBody>
      </p:sp>
      <p:sp>
        <p:nvSpPr>
          <p:cNvPr id="2" name="Content Placeholder 1"/>
          <p:cNvSpPr>
            <a:spLocks noGrp="1"/>
          </p:cNvSpPr>
          <p:nvPr>
            <p:ph idx="1"/>
          </p:nvPr>
        </p:nvSpPr>
        <p:spPr>
          <a:xfrm>
            <a:off x="107504" y="2204864"/>
            <a:ext cx="4402832" cy="2908919"/>
          </a:xfrm>
        </p:spPr>
        <p:txBody>
          <a:bodyPr>
            <a:normAutofit/>
          </a:bodyPr>
          <a:lstStyle/>
          <a:p>
            <a:pPr marL="0" indent="0" algn="ctr">
              <a:buNone/>
            </a:pPr>
            <a:r>
              <a:rPr lang="en-AU" sz="1050" dirty="0"/>
              <a:t>House Keeping is very important so please remember the following:</a:t>
            </a:r>
            <a:br>
              <a:rPr lang="en-AU" sz="1050" dirty="0"/>
            </a:br>
            <a:br>
              <a:rPr lang="en-AU" sz="1050" dirty="0"/>
            </a:br>
            <a:r>
              <a:rPr lang="en-AU" sz="1050" b="1" dirty="0"/>
              <a:t>Keep access to work areas clear at all times</a:t>
            </a:r>
            <a:br>
              <a:rPr lang="en-AU" sz="1050" b="1" dirty="0"/>
            </a:br>
            <a:br>
              <a:rPr lang="en-AU" sz="1050" b="1" dirty="0"/>
            </a:br>
            <a:r>
              <a:rPr lang="en-AU" sz="1050" b="1" dirty="0"/>
              <a:t>Clear away rubbish regularly and don’t allow it to build up</a:t>
            </a:r>
            <a:br>
              <a:rPr lang="en-AU" sz="1050" b="1" dirty="0"/>
            </a:br>
            <a:br>
              <a:rPr lang="en-AU" sz="1050" b="1" dirty="0"/>
            </a:br>
            <a:r>
              <a:rPr lang="en-AU" sz="1050" b="1" dirty="0"/>
              <a:t>Store tools and equipment properly</a:t>
            </a:r>
            <a:br>
              <a:rPr lang="en-AU" sz="1050" b="1" dirty="0"/>
            </a:br>
            <a:br>
              <a:rPr lang="en-AU" sz="1050" b="1" dirty="0"/>
            </a:br>
            <a:r>
              <a:rPr lang="en-AU" sz="1050" b="1" dirty="0"/>
              <a:t>Put unused materials back in designated areas</a:t>
            </a:r>
            <a:br>
              <a:rPr lang="en-AU" sz="1050" b="1" dirty="0"/>
            </a:br>
            <a:br>
              <a:rPr lang="en-AU" sz="1050" b="1" dirty="0"/>
            </a:br>
            <a:r>
              <a:rPr lang="en-AU" sz="1050" b="1" dirty="0"/>
              <a:t>Keep your work area clean at all times</a:t>
            </a:r>
            <a:br>
              <a:rPr lang="en-AU" sz="1050" b="1" dirty="0"/>
            </a:br>
            <a:br>
              <a:rPr lang="en-AU" sz="1050" b="1" dirty="0"/>
            </a:br>
            <a:r>
              <a:rPr lang="en-AU" sz="1050" b="1" dirty="0"/>
              <a:t>Clean up spills immediately</a:t>
            </a:r>
          </a:p>
        </p:txBody>
      </p:sp>
      <p:pic>
        <p:nvPicPr>
          <p:cNvPr id="4" name="Picture 2" descr="Image result for sino i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958" y="0"/>
            <a:ext cx="45600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3158121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74" r="-9616"/>
          <a:stretch/>
        </p:blipFill>
        <p:spPr bwMode="auto">
          <a:xfrm>
            <a:off x="-1" y="0"/>
            <a:ext cx="101361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20072" y="1205315"/>
            <a:ext cx="3600400" cy="4301177"/>
          </a:xfrm>
          <a:prstGeom prst="rect">
            <a:avLst/>
          </a:prstGeom>
          <a:solidFill>
            <a:srgbClr val="F8F8F8">
              <a:alpha val="60000"/>
            </a:srgbClr>
          </a:solidFill>
        </p:spPr>
        <p:txBody>
          <a:bodyPr wrap="square" rtlCol="0">
            <a:spAutoFit/>
          </a:bodyPr>
          <a:lstStyle/>
          <a:p>
            <a:pPr algn="ctr"/>
            <a:r>
              <a:rPr lang="en-AU" sz="2800" b="1" dirty="0"/>
              <a:t>Health and Safety Resolution Process</a:t>
            </a:r>
            <a:br>
              <a:rPr lang="en-AU" dirty="0"/>
            </a:br>
            <a:br>
              <a:rPr lang="en-AU" dirty="0"/>
            </a:br>
            <a:r>
              <a:rPr lang="en-AU" sz="1050" dirty="0"/>
              <a:t>If there is a disagreement between you and your Site Supervisor over an unsafe situation or method of dealing with an unsafe situation, the work will cease until the matter has been resolved</a:t>
            </a:r>
            <a:br>
              <a:rPr lang="en-AU" sz="1050" dirty="0"/>
            </a:br>
            <a:br>
              <a:rPr lang="en-AU" sz="1050" dirty="0"/>
            </a:br>
            <a:r>
              <a:rPr lang="en-AU" sz="1050" dirty="0"/>
              <a:t>If it cannot be resolved between the Site Supervisor and Employee/s, the matter is to be immediately referred to the Superintendent and the relevant Safety and </a:t>
            </a:r>
          </a:p>
          <a:p>
            <a:pPr algn="ctr"/>
            <a:r>
              <a:rPr lang="en-AU" sz="1050" dirty="0"/>
              <a:t>Health Representative</a:t>
            </a:r>
            <a:br>
              <a:rPr lang="en-AU" sz="1050" dirty="0"/>
            </a:br>
            <a:br>
              <a:rPr lang="en-AU" sz="1050" dirty="0"/>
            </a:br>
            <a:r>
              <a:rPr lang="en-AU" sz="1050" dirty="0"/>
              <a:t>If still not resolved, the Safety and Health Committee will meet to discuss the matter</a:t>
            </a:r>
            <a:br>
              <a:rPr lang="en-AU" sz="1050" dirty="0"/>
            </a:br>
            <a:br>
              <a:rPr lang="en-AU" sz="1050" dirty="0"/>
            </a:br>
            <a:r>
              <a:rPr lang="en-AU" sz="1050" dirty="0"/>
              <a:t>The Safety and Health Committee will agree on whether an unsafe situation exists and, if so, determine how to resolve the issue</a:t>
            </a:r>
            <a:br>
              <a:rPr lang="en-AU" sz="1050" dirty="0"/>
            </a:br>
            <a:br>
              <a:rPr lang="en-AU" sz="1050" dirty="0"/>
            </a:br>
            <a:r>
              <a:rPr lang="en-AU" sz="1050" dirty="0"/>
              <a:t>Where there is no agreement by the Committee an Inspector can be called to the site to assist in resolving the issue</a:t>
            </a:r>
            <a:endParaRPr lang="en-AU" sz="1600" dirty="0"/>
          </a:p>
        </p:txBody>
      </p:sp>
      <p:pic>
        <p:nvPicPr>
          <p:cNvPr id="3" name="Picture 2"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54417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47864" y="764704"/>
            <a:ext cx="5482952" cy="850106"/>
          </a:xfrm>
        </p:spPr>
        <p:txBody>
          <a:bodyPr>
            <a:normAutofit fontScale="90000"/>
          </a:bodyPr>
          <a:lstStyle/>
          <a:p>
            <a:r>
              <a:rPr lang="en-AU" sz="2800" b="1" dirty="0"/>
              <a:t>Personal Protective Equipment (PPE)</a:t>
            </a:r>
          </a:p>
        </p:txBody>
      </p:sp>
      <p:sp>
        <p:nvSpPr>
          <p:cNvPr id="2" name="Content Placeholder 1"/>
          <p:cNvSpPr>
            <a:spLocks noGrp="1"/>
          </p:cNvSpPr>
          <p:nvPr>
            <p:ph idx="1"/>
          </p:nvPr>
        </p:nvSpPr>
        <p:spPr>
          <a:xfrm>
            <a:off x="3442113" y="1799036"/>
            <a:ext cx="5428125" cy="2808312"/>
          </a:xfrm>
        </p:spPr>
        <p:txBody>
          <a:bodyPr>
            <a:normAutofit/>
          </a:bodyPr>
          <a:lstStyle/>
          <a:p>
            <a:pPr marL="0" indent="0" algn="ctr">
              <a:buNone/>
            </a:pPr>
            <a:r>
              <a:rPr lang="en-AU" sz="1100" dirty="0"/>
              <a:t>While on site YAT will provide you with the appropriate PPE to meet</a:t>
            </a:r>
            <a:br>
              <a:rPr lang="en-AU" sz="1100" dirty="0"/>
            </a:br>
            <a:r>
              <a:rPr lang="en-AU" sz="1100" dirty="0"/>
              <a:t>the minimum requirements.</a:t>
            </a:r>
            <a:br>
              <a:rPr lang="en-AU" sz="1100" dirty="0"/>
            </a:br>
            <a:r>
              <a:rPr lang="en-AU" sz="1100" dirty="0"/>
              <a:t>Some areas may require additional PPE such as respiratory and hearing protection. </a:t>
            </a:r>
            <a:br>
              <a:rPr lang="en-AU" sz="1100" dirty="0"/>
            </a:br>
            <a:r>
              <a:rPr lang="en-AU" sz="1100" dirty="0"/>
              <a:t>These areas will be signposted. Gloves must be carried at all times and used for manual tasks.</a:t>
            </a:r>
            <a:br>
              <a:rPr lang="en-AU" sz="1100" dirty="0"/>
            </a:br>
            <a:br>
              <a:rPr lang="en-AU" sz="1100" dirty="0"/>
            </a:br>
            <a:r>
              <a:rPr lang="en-AU" sz="1100" dirty="0"/>
              <a:t>  </a:t>
            </a:r>
            <a:r>
              <a:rPr lang="en-AU" sz="1100" b="1" dirty="0"/>
              <a:t>Minimum PPE includes:</a:t>
            </a:r>
            <a:br>
              <a:rPr lang="en-AU" sz="1100" dirty="0"/>
            </a:br>
            <a:br>
              <a:rPr lang="en-AU" sz="1100" dirty="0"/>
            </a:br>
            <a:r>
              <a:rPr lang="en-AU" sz="1100" dirty="0"/>
              <a:t>Safety Helmet</a:t>
            </a:r>
            <a:br>
              <a:rPr lang="en-AU" sz="1100" dirty="0"/>
            </a:br>
            <a:r>
              <a:rPr lang="en-AU" sz="1100" dirty="0"/>
              <a:t>Approved Safety Glasses</a:t>
            </a:r>
            <a:br>
              <a:rPr lang="en-AU" sz="1100" dirty="0"/>
            </a:br>
            <a:r>
              <a:rPr lang="en-AU" sz="1100" dirty="0"/>
              <a:t>High Visibility Long Sleeved Shirt with sleeves rolled down</a:t>
            </a:r>
            <a:br>
              <a:rPr lang="en-AU" sz="1100" dirty="0"/>
            </a:br>
            <a:r>
              <a:rPr lang="en-AU" sz="1100" dirty="0"/>
              <a:t>Safety Gloves</a:t>
            </a:r>
            <a:br>
              <a:rPr lang="en-AU" sz="1100" dirty="0"/>
            </a:br>
            <a:r>
              <a:rPr lang="en-AU" sz="1100" dirty="0"/>
              <a:t>Long Trousers</a:t>
            </a:r>
            <a:br>
              <a:rPr lang="en-AU" sz="1100" dirty="0"/>
            </a:br>
            <a:r>
              <a:rPr lang="en-AU" sz="1100" dirty="0"/>
              <a:t>Steel Capped Boots</a:t>
            </a:r>
          </a:p>
        </p:txBody>
      </p:sp>
      <p:sp>
        <p:nvSpPr>
          <p:cNvPr id="4" name="TextBox 3"/>
          <p:cNvSpPr txBox="1"/>
          <p:nvPr/>
        </p:nvSpPr>
        <p:spPr>
          <a:xfrm>
            <a:off x="4716016" y="4509120"/>
            <a:ext cx="2880320" cy="1815882"/>
          </a:xfrm>
          <a:prstGeom prst="rect">
            <a:avLst/>
          </a:prstGeom>
          <a:noFill/>
        </p:spPr>
        <p:txBody>
          <a:bodyPr wrap="square" rtlCol="0">
            <a:spAutoFit/>
          </a:bodyPr>
          <a:lstStyle/>
          <a:p>
            <a:pPr algn="ctr"/>
            <a:r>
              <a:rPr lang="en-AU" sz="1400" b="1" dirty="0">
                <a:solidFill>
                  <a:schemeClr val="accent6">
                    <a:lumMod val="75000"/>
                  </a:schemeClr>
                </a:solidFill>
              </a:rPr>
              <a:t>PPE is your last line of defence</a:t>
            </a:r>
            <a:br>
              <a:rPr lang="en-AU" sz="1400" b="1" dirty="0">
                <a:solidFill>
                  <a:schemeClr val="accent6">
                    <a:lumMod val="75000"/>
                  </a:schemeClr>
                </a:solidFill>
              </a:rPr>
            </a:br>
            <a:r>
              <a:rPr lang="en-AU" sz="1400" b="1" dirty="0">
                <a:solidFill>
                  <a:schemeClr val="accent6">
                    <a:lumMod val="75000"/>
                  </a:schemeClr>
                </a:solidFill>
              </a:rPr>
              <a:t>PPE must be fit for use and fit for purpose</a:t>
            </a:r>
            <a:br>
              <a:rPr lang="en-AU" sz="1400" b="1" dirty="0">
                <a:solidFill>
                  <a:schemeClr val="accent6">
                    <a:lumMod val="75000"/>
                  </a:schemeClr>
                </a:solidFill>
              </a:rPr>
            </a:br>
            <a:r>
              <a:rPr lang="en-AU" sz="1400" b="1" dirty="0">
                <a:solidFill>
                  <a:schemeClr val="accent6">
                    <a:lumMod val="75000"/>
                  </a:schemeClr>
                </a:solidFill>
              </a:rPr>
              <a:t>PPE must be in good condition and maintained</a:t>
            </a:r>
            <a:br>
              <a:rPr lang="en-AU" sz="1400" b="1" dirty="0">
                <a:solidFill>
                  <a:schemeClr val="accent6">
                    <a:lumMod val="75000"/>
                  </a:schemeClr>
                </a:solidFill>
              </a:rPr>
            </a:br>
            <a:r>
              <a:rPr lang="en-AU" sz="1400" b="1" dirty="0">
                <a:solidFill>
                  <a:schemeClr val="accent6">
                    <a:lumMod val="75000"/>
                  </a:schemeClr>
                </a:solidFill>
              </a:rPr>
              <a:t>PPE must not be modified or altered</a:t>
            </a:r>
            <a:br>
              <a:rPr lang="en-AU" sz="1400" b="1" dirty="0">
                <a:solidFill>
                  <a:schemeClr val="accent6">
                    <a:lumMod val="75000"/>
                  </a:schemeClr>
                </a:solidFill>
              </a:rPr>
            </a:br>
            <a:r>
              <a:rPr lang="en-AU" sz="1400" b="1" dirty="0">
                <a:solidFill>
                  <a:schemeClr val="accent6">
                    <a:lumMod val="75000"/>
                  </a:schemeClr>
                </a:solidFill>
              </a:rPr>
              <a:t>PPE must be worn where required</a:t>
            </a:r>
            <a:br>
              <a:rPr lang="en-AU" sz="1400" b="1" dirty="0">
                <a:solidFill>
                  <a:schemeClr val="accent6">
                    <a:lumMod val="75000"/>
                  </a:schemeClr>
                </a:solidFill>
              </a:rPr>
            </a:br>
            <a:r>
              <a:rPr lang="en-AU" sz="1400" b="1" dirty="0">
                <a:solidFill>
                  <a:schemeClr val="accent6">
                    <a:lumMod val="75000"/>
                  </a:schemeClr>
                </a:solidFill>
              </a:rPr>
              <a:t>PPE must be used correctly</a:t>
            </a:r>
          </a:p>
        </p:txBody>
      </p:sp>
      <p:pic>
        <p:nvPicPr>
          <p:cNvPr id="6148" name="Picture 4" descr="Danny 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7" y="548680"/>
            <a:ext cx="3888432" cy="5309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315" y="49907"/>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21437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67" y="764704"/>
            <a:ext cx="6274185" cy="2523768"/>
          </a:xfrm>
          <a:prstGeom prst="rect">
            <a:avLst/>
          </a:prstGeom>
          <a:noFill/>
        </p:spPr>
        <p:txBody>
          <a:bodyPr wrap="square" rtlCol="0">
            <a:spAutoFit/>
          </a:bodyPr>
          <a:lstStyle/>
          <a:p>
            <a:pPr algn="ctr"/>
            <a:r>
              <a:rPr lang="en-AU" b="1" dirty="0"/>
              <a:t>Mandatory Signs</a:t>
            </a:r>
            <a:br>
              <a:rPr lang="en-AU" b="1" dirty="0"/>
            </a:br>
            <a:r>
              <a:rPr lang="en-AU" b="1" dirty="0">
                <a:solidFill>
                  <a:srgbClr val="0070C0"/>
                </a:solidFill>
              </a:rPr>
              <a:t>Blue &amp; White</a:t>
            </a: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r>
              <a:rPr lang="en-AU" sz="1600" b="1" dirty="0">
                <a:solidFill>
                  <a:srgbClr val="0070C0"/>
                </a:solidFill>
              </a:rPr>
              <a:t>Whenever these signs are encountered you must wear the appropriate Personal Protective Equipment</a:t>
            </a:r>
            <a:endParaRPr lang="en-AU" b="1" dirty="0">
              <a:solidFill>
                <a:srgbClr val="0070C0"/>
              </a:solidFill>
            </a:endParaRPr>
          </a:p>
        </p:txBody>
      </p:sp>
      <p:pic>
        <p:nvPicPr>
          <p:cNvPr id="3" name="Picture 2"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pic>
        <p:nvPicPr>
          <p:cNvPr id="5" name="Picture 6"/>
          <p:cNvPicPr>
            <a:picLocks noChangeArrowheads="1"/>
          </p:cNvPicPr>
          <p:nvPr/>
        </p:nvPicPr>
        <p:blipFill>
          <a:blip r:embed="rId3" cstate="print">
            <a:lum contrast="36000"/>
            <a:extLst>
              <a:ext uri="{28A0092B-C50C-407E-A947-70E740481C1C}">
                <a14:useLocalDpi xmlns:a14="http://schemas.microsoft.com/office/drawing/2010/main" val="0"/>
              </a:ext>
            </a:extLst>
          </a:blip>
          <a:srcRect t="2667" b="22667"/>
          <a:stretch>
            <a:fillRect/>
          </a:stretch>
        </p:blipFill>
        <p:spPr bwMode="auto">
          <a:xfrm>
            <a:off x="1323842" y="1628800"/>
            <a:ext cx="6274185" cy="94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95266" y="3645024"/>
            <a:ext cx="6274185" cy="2523768"/>
          </a:xfrm>
          <a:prstGeom prst="rect">
            <a:avLst/>
          </a:prstGeom>
          <a:noFill/>
        </p:spPr>
        <p:txBody>
          <a:bodyPr wrap="square" rtlCol="0">
            <a:spAutoFit/>
          </a:bodyPr>
          <a:lstStyle/>
          <a:p>
            <a:pPr algn="ctr"/>
            <a:r>
              <a:rPr lang="en-AU" b="1" dirty="0"/>
              <a:t>Warning Signs</a:t>
            </a:r>
            <a:br>
              <a:rPr lang="en-AU" b="1" dirty="0"/>
            </a:br>
            <a:r>
              <a:rPr lang="en-AU" b="1" dirty="0">
                <a:solidFill>
                  <a:srgbClr val="FFC000"/>
                </a:solidFill>
              </a:rPr>
              <a:t>Black &amp; Yellow</a:t>
            </a:r>
            <a:br>
              <a:rPr lang="en-AU" b="1" dirty="0">
                <a:solidFill>
                  <a:srgbClr val="FFC00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r>
              <a:rPr lang="en-AU" sz="1600" b="1" dirty="0">
                <a:solidFill>
                  <a:srgbClr val="FFC000"/>
                </a:solidFill>
              </a:rPr>
              <a:t>Whenever these signs are encountered you must be careful. These signs are placed for your protection.</a:t>
            </a:r>
            <a:endParaRPr lang="en-AU" b="1" dirty="0">
              <a:solidFill>
                <a:srgbClr val="FFC000"/>
              </a:solidFill>
            </a:endParaRPr>
          </a:p>
        </p:txBody>
      </p:sp>
      <p:pic>
        <p:nvPicPr>
          <p:cNvPr id="7" name="Picture 5"/>
          <p:cNvPicPr>
            <a:picLocks noChangeArrowheads="1"/>
          </p:cNvPicPr>
          <p:nvPr/>
        </p:nvPicPr>
        <p:blipFill>
          <a:blip r:embed="rId4" cstate="print">
            <a:extLst>
              <a:ext uri="{28A0092B-C50C-407E-A947-70E740481C1C}">
                <a14:useLocalDpi xmlns:a14="http://schemas.microsoft.com/office/drawing/2010/main" val="0"/>
              </a:ext>
            </a:extLst>
          </a:blip>
          <a:srcRect l="536" t="1735" b="8676"/>
          <a:stretch>
            <a:fillRect/>
          </a:stretch>
        </p:blipFill>
        <p:spPr bwMode="auto">
          <a:xfrm>
            <a:off x="2082497" y="4487857"/>
            <a:ext cx="4699723" cy="83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02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3" name="TextBox 2"/>
          <p:cNvSpPr txBox="1"/>
          <p:nvPr/>
        </p:nvSpPr>
        <p:spPr>
          <a:xfrm>
            <a:off x="1295267" y="1052736"/>
            <a:ext cx="6274185" cy="4462760"/>
          </a:xfrm>
          <a:prstGeom prst="rect">
            <a:avLst/>
          </a:prstGeom>
          <a:noFill/>
        </p:spPr>
        <p:txBody>
          <a:bodyPr wrap="square" rtlCol="0">
            <a:spAutoFit/>
          </a:bodyPr>
          <a:lstStyle/>
          <a:p>
            <a:pPr algn="ctr"/>
            <a:r>
              <a:rPr lang="en-AU" b="1" dirty="0"/>
              <a:t>Prohibitory Signs</a:t>
            </a:r>
            <a:br>
              <a:rPr lang="en-AU" b="1" dirty="0"/>
            </a:br>
            <a:br>
              <a:rPr lang="en-AU" b="1" dirty="0"/>
            </a:br>
            <a:r>
              <a:rPr lang="en-AU" b="1" dirty="0">
                <a:solidFill>
                  <a:srgbClr val="FF0000"/>
                </a:solidFill>
              </a:rPr>
              <a:t>Red, Black &amp; White</a:t>
            </a:r>
            <a:br>
              <a:rPr lang="en-AU" b="1" dirty="0">
                <a:solidFill>
                  <a:srgbClr val="FF000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r>
              <a:rPr lang="en-AU" sz="1600" b="1" dirty="0">
                <a:solidFill>
                  <a:srgbClr val="FF0000"/>
                </a:solidFill>
              </a:rPr>
              <a:t>These signs warn you of an immediate danger to yourself and others in the area.</a:t>
            </a:r>
            <a:endParaRPr lang="en-AU" b="1" dirty="0">
              <a:solidFill>
                <a:srgbClr val="FF0000"/>
              </a:solidFill>
            </a:endParaRPr>
          </a:p>
        </p:txBody>
      </p:sp>
      <p:pic>
        <p:nvPicPr>
          <p:cNvPr id="4" name="Picture 6"/>
          <p:cNvPicPr>
            <a:picLocks noChangeArrowheads="1"/>
          </p:cNvPicPr>
          <p:nvPr/>
        </p:nvPicPr>
        <p:blipFill>
          <a:blip r:embed="rId3" cstate="print">
            <a:extLst>
              <a:ext uri="{28A0092B-C50C-407E-A947-70E740481C1C}">
                <a14:useLocalDpi xmlns:a14="http://schemas.microsoft.com/office/drawing/2010/main" val="0"/>
              </a:ext>
            </a:extLst>
          </a:blip>
          <a:srcRect t="3239" b="8099"/>
          <a:stretch>
            <a:fillRect/>
          </a:stretch>
        </p:blipFill>
        <p:spPr bwMode="auto">
          <a:xfrm>
            <a:off x="1952525" y="2132856"/>
            <a:ext cx="4959667" cy="110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rrowheads="1"/>
          </p:cNvPicPr>
          <p:nvPr/>
        </p:nvPicPr>
        <p:blipFill>
          <a:blip r:embed="rId4" cstate="print">
            <a:extLst>
              <a:ext uri="{28A0092B-C50C-407E-A947-70E740481C1C}">
                <a14:useLocalDpi xmlns:a14="http://schemas.microsoft.com/office/drawing/2010/main" val="0"/>
              </a:ext>
            </a:extLst>
          </a:blip>
          <a:srcRect b="16153"/>
          <a:stretch>
            <a:fillRect/>
          </a:stretch>
        </p:blipFill>
        <p:spPr bwMode="auto">
          <a:xfrm>
            <a:off x="1905396" y="3501008"/>
            <a:ext cx="5252314" cy="11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87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1071" y="1628800"/>
            <a:ext cx="6274185" cy="3108543"/>
          </a:xfrm>
          <a:prstGeom prst="rect">
            <a:avLst/>
          </a:prstGeom>
          <a:noFill/>
        </p:spPr>
        <p:txBody>
          <a:bodyPr wrap="square" rtlCol="0">
            <a:spAutoFit/>
          </a:bodyPr>
          <a:lstStyle/>
          <a:p>
            <a:pPr algn="ctr"/>
            <a:r>
              <a:rPr lang="en-AU" b="1" dirty="0"/>
              <a:t>Emergency Information Signs</a:t>
            </a:r>
            <a:br>
              <a:rPr lang="en-AU" b="1" dirty="0"/>
            </a:br>
            <a:r>
              <a:rPr lang="en-AU" b="1" dirty="0">
                <a:solidFill>
                  <a:srgbClr val="00B050"/>
                </a:solidFill>
              </a:rPr>
              <a:t>Green &amp; White</a:t>
            </a:r>
            <a:br>
              <a:rPr lang="en-AU" b="1" dirty="0">
                <a:solidFill>
                  <a:srgbClr val="00B050"/>
                </a:solidFill>
              </a:rPr>
            </a:br>
            <a:br>
              <a:rPr lang="en-AU" b="1" dirty="0">
                <a:solidFill>
                  <a:srgbClr val="00B050"/>
                </a:solidFill>
              </a:rPr>
            </a:br>
            <a:br>
              <a:rPr lang="en-AU" b="1" dirty="0">
                <a:solidFill>
                  <a:srgbClr val="00B050"/>
                </a:solidFill>
              </a:rPr>
            </a:br>
            <a:br>
              <a:rPr lang="en-AU" b="1" dirty="0">
                <a:solidFill>
                  <a:srgbClr val="00B05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br>
              <a:rPr lang="en-AU" b="1" dirty="0">
                <a:solidFill>
                  <a:srgbClr val="0070C0"/>
                </a:solidFill>
              </a:rPr>
            </a:br>
            <a:r>
              <a:rPr lang="en-AU" sz="1600" b="1" dirty="0">
                <a:solidFill>
                  <a:srgbClr val="00B050"/>
                </a:solidFill>
              </a:rPr>
              <a:t>These signs are used to guide you in the event of an emergency</a:t>
            </a:r>
            <a:endParaRPr lang="en-AU" b="1" dirty="0">
              <a:solidFill>
                <a:srgbClr val="00B050"/>
              </a:solidFill>
            </a:endParaRPr>
          </a:p>
        </p:txBody>
      </p:sp>
      <p:pic>
        <p:nvPicPr>
          <p:cNvPr id="3" name="Picture 2"/>
          <p:cNvPicPr>
            <a:picLocks noChangeArrowheads="1"/>
          </p:cNvPicPr>
          <p:nvPr/>
        </p:nvPicPr>
        <p:blipFill>
          <a:blip r:embed="rId2" cstate="print">
            <a:extLst>
              <a:ext uri="{28A0092B-C50C-407E-A947-70E740481C1C}">
                <a14:useLocalDpi xmlns:a14="http://schemas.microsoft.com/office/drawing/2010/main" val="0"/>
              </a:ext>
            </a:extLst>
          </a:blip>
          <a:srcRect l="1015" t="4227" b="9860"/>
          <a:stretch>
            <a:fillRect/>
          </a:stretch>
        </p:blipFill>
        <p:spPr bwMode="auto">
          <a:xfrm>
            <a:off x="1979712" y="2708920"/>
            <a:ext cx="521952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9263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Perth Office YAT\Office Entry Screen\Images\1 Special_steels_heavy_dump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7" t="1416" r="7316"/>
          <a:stretch/>
        </p:blipFill>
        <p:spPr bwMode="auto">
          <a:xfrm>
            <a:off x="-16396" y="0"/>
            <a:ext cx="9160396" cy="6917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1678" y="812364"/>
            <a:ext cx="7317010" cy="5847755"/>
          </a:xfrm>
          <a:prstGeom prst="rect">
            <a:avLst/>
          </a:prstGeom>
          <a:solidFill>
            <a:schemeClr val="bg1">
              <a:alpha val="80000"/>
            </a:schemeClr>
          </a:solidFill>
          <a:ln>
            <a:noFill/>
          </a:ln>
        </p:spPr>
        <p:txBody>
          <a:bodyPr wrap="square" rtlCol="0">
            <a:spAutoFit/>
          </a:bodyPr>
          <a:lstStyle/>
          <a:p>
            <a:pPr algn="ctr"/>
            <a:r>
              <a:rPr lang="en-AU" sz="2800" b="1" dirty="0"/>
              <a:t>Vehicles and Driving</a:t>
            </a:r>
            <a:br>
              <a:rPr lang="en-AU" sz="2800" b="1" dirty="0"/>
            </a:br>
            <a:br>
              <a:rPr lang="en-AU" sz="2800" b="1" dirty="0"/>
            </a:br>
            <a:r>
              <a:rPr lang="en-AU" sz="1000" dirty="0"/>
              <a:t>If you have been authorised to drive an approved site vehicle, it is your responsibility to ensure that you complete the following at ALL times:</a:t>
            </a:r>
            <a:br>
              <a:rPr lang="en-AU" sz="1000" dirty="0"/>
            </a:br>
            <a:br>
              <a:rPr lang="en-AU" sz="1000" dirty="0"/>
            </a:br>
            <a:r>
              <a:rPr lang="en-AU" sz="1000" dirty="0"/>
              <a:t>You must be </a:t>
            </a:r>
            <a:r>
              <a:rPr lang="en-AU" sz="1000" dirty="0" err="1"/>
              <a:t>VOC’d</a:t>
            </a:r>
            <a:r>
              <a:rPr lang="en-AU" sz="1000" dirty="0"/>
              <a:t> before you can drive</a:t>
            </a:r>
            <a:br>
              <a:rPr lang="en-AU" sz="1000" dirty="0"/>
            </a:br>
            <a:br>
              <a:rPr lang="en-AU" sz="1000" dirty="0"/>
            </a:br>
            <a:r>
              <a:rPr lang="en-AU" sz="1000" dirty="0"/>
              <a:t>You must complete a Vehicle Prestart at the start of each shift and put the copy in your Supervisors tray or hand it to your Supervisor at the Prestart. If any issues are noted for repair they can be organised ASAP.</a:t>
            </a:r>
            <a:br>
              <a:rPr lang="en-AU" sz="1000" dirty="0"/>
            </a:br>
            <a:br>
              <a:rPr lang="en-AU" sz="1000" dirty="0"/>
            </a:br>
            <a:r>
              <a:rPr lang="en-AU" sz="1000" dirty="0"/>
              <a:t>You follow all road rules and obey all road signs</a:t>
            </a:r>
            <a:br>
              <a:rPr lang="en-AU" sz="1000" dirty="0"/>
            </a:br>
            <a:br>
              <a:rPr lang="en-AU" sz="1000" dirty="0"/>
            </a:br>
            <a:r>
              <a:rPr lang="en-AU" sz="1000" dirty="0"/>
              <a:t>You do not exceed the speed limits sign posted on site</a:t>
            </a:r>
            <a:br>
              <a:rPr lang="en-AU" sz="1000" dirty="0"/>
            </a:br>
            <a:br>
              <a:rPr lang="en-AU" sz="1000" dirty="0"/>
            </a:br>
            <a:r>
              <a:rPr lang="en-AU" sz="1000" dirty="0"/>
              <a:t>You drive to the road conditions</a:t>
            </a:r>
            <a:br>
              <a:rPr lang="en-AU" sz="1000" dirty="0"/>
            </a:br>
            <a:br>
              <a:rPr lang="en-AU" sz="1000" dirty="0"/>
            </a:br>
            <a:r>
              <a:rPr lang="en-AU" sz="1000" dirty="0"/>
              <a:t>You wear a seat belt</a:t>
            </a:r>
            <a:br>
              <a:rPr lang="en-AU" sz="1000" dirty="0"/>
            </a:br>
            <a:br>
              <a:rPr lang="en-AU" sz="1000" dirty="0"/>
            </a:br>
            <a:r>
              <a:rPr lang="en-AU" sz="1000" dirty="0"/>
              <a:t>As a Driver it is your responsibility to ensure that all passengers are wearing their seat belts before you move off</a:t>
            </a:r>
            <a:br>
              <a:rPr lang="en-AU" sz="1000" dirty="0"/>
            </a:br>
            <a:br>
              <a:rPr lang="en-AU" sz="1000" dirty="0"/>
            </a:br>
            <a:r>
              <a:rPr lang="en-AU" sz="1000" dirty="0"/>
              <a:t>Ensure the vehicle is fitted with an operational radio with Channel 12 and flashing beacons are turned on</a:t>
            </a:r>
            <a:br>
              <a:rPr lang="en-AU" sz="1000" dirty="0"/>
            </a:br>
            <a:br>
              <a:rPr lang="en-AU" sz="1000" dirty="0"/>
            </a:br>
            <a:r>
              <a:rPr lang="en-AU" sz="1000" dirty="0"/>
              <a:t>You never drive while using  a mobile phone</a:t>
            </a:r>
            <a:br>
              <a:rPr lang="en-AU" sz="1000" dirty="0"/>
            </a:br>
            <a:br>
              <a:rPr lang="en-AU" sz="1000" dirty="0"/>
            </a:br>
            <a:r>
              <a:rPr lang="en-AU" sz="1000" dirty="0"/>
              <a:t>You never drive under the influence of alcohol or illicit drugs</a:t>
            </a:r>
            <a:br>
              <a:rPr lang="en-AU" sz="1000" dirty="0"/>
            </a:br>
            <a:br>
              <a:rPr lang="en-AU" sz="1000" dirty="0"/>
            </a:br>
            <a:r>
              <a:rPr lang="en-AU" sz="1000" dirty="0"/>
              <a:t>Windows are kept up at all times whilst driving on site and the Air Conditioner is on re-circulate</a:t>
            </a:r>
            <a:br>
              <a:rPr lang="en-AU" sz="1000" dirty="0"/>
            </a:br>
            <a:br>
              <a:rPr lang="en-AU" sz="1000" dirty="0"/>
            </a:br>
            <a:r>
              <a:rPr lang="en-AU" sz="1000" dirty="0"/>
              <a:t>You must stop at all stop signs and red lights, it is up to the Driver to be aware of the road conditions, failure to obey the road rules on site will result in disciplinary action</a:t>
            </a:r>
            <a:br>
              <a:rPr lang="en-AU" sz="1000" dirty="0"/>
            </a:br>
            <a:endParaRPr lang="en-AU" sz="2800" b="1" dirty="0"/>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68214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sino iron"/>
          <p:cNvPicPr>
            <a:picLocks noChangeAspect="1" noChangeArrowheads="1"/>
          </p:cNvPicPr>
          <p:nvPr/>
        </p:nvPicPr>
        <p:blipFill rotWithShape="1">
          <a:blip r:embed="rId2">
            <a:extLst>
              <a:ext uri="{28A0092B-C50C-407E-A947-70E740481C1C}">
                <a14:useLocalDpi xmlns:a14="http://schemas.microsoft.com/office/drawing/2010/main" val="0"/>
              </a:ext>
            </a:extLst>
          </a:blip>
          <a:srcRect r="4805"/>
          <a:stretch/>
        </p:blipFill>
        <p:spPr bwMode="auto">
          <a:xfrm>
            <a:off x="0" y="0"/>
            <a:ext cx="9305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315" y="155229"/>
            <a:ext cx="852685" cy="576064"/>
          </a:xfrm>
          <a:prstGeom prst="rect">
            <a:avLst/>
          </a:prstGeom>
          <a:solidFill>
            <a:schemeClr val="bg1">
              <a:alpha val="24000"/>
            </a:schemeClr>
          </a:solidFill>
          <a:ln w="9525">
            <a:solidFill>
              <a:schemeClr val="bg1">
                <a:lumMod val="100000"/>
                <a:lumOff val="0"/>
              </a:schemeClr>
            </a:solidFill>
            <a:miter lim="800000"/>
            <a:headEnd/>
            <a:tailEnd/>
          </a:ln>
        </p:spPr>
      </p:pic>
      <p:sp>
        <p:nvSpPr>
          <p:cNvPr id="8" name="TextBox 7"/>
          <p:cNvSpPr txBox="1"/>
          <p:nvPr/>
        </p:nvSpPr>
        <p:spPr>
          <a:xfrm>
            <a:off x="1907704" y="2151727"/>
            <a:ext cx="5472608" cy="2846933"/>
          </a:xfrm>
          <a:prstGeom prst="rect">
            <a:avLst/>
          </a:prstGeom>
          <a:solidFill>
            <a:schemeClr val="bg1">
              <a:alpha val="79000"/>
            </a:schemeClr>
          </a:solidFill>
          <a:ln w="3175">
            <a:noFill/>
          </a:ln>
        </p:spPr>
        <p:txBody>
          <a:bodyPr wrap="square" rtlCol="0">
            <a:spAutoFit/>
          </a:bodyPr>
          <a:lstStyle/>
          <a:p>
            <a:pPr algn="ctr"/>
            <a:br>
              <a:rPr lang="en-AU" sz="2000" b="1" dirty="0">
                <a:solidFill>
                  <a:schemeClr val="accent5"/>
                </a:solidFill>
              </a:rPr>
            </a:br>
            <a:r>
              <a:rPr lang="en-AU" sz="2400" b="1" dirty="0">
                <a:solidFill>
                  <a:schemeClr val="accent5"/>
                </a:solidFill>
              </a:rPr>
              <a:t>Induction Objectives</a:t>
            </a:r>
            <a:br>
              <a:rPr lang="en-AU" sz="1200" dirty="0"/>
            </a:br>
            <a:br>
              <a:rPr lang="en-AU" sz="1200" dirty="0"/>
            </a:br>
            <a:r>
              <a:rPr lang="en-AU" sz="1100" dirty="0"/>
              <a:t>Welcome to the Sino Iron Project. At the end of this Induction you should be able to understand the following:</a:t>
            </a:r>
            <a:br>
              <a:rPr lang="en-AU" sz="1100" dirty="0"/>
            </a:br>
            <a:br>
              <a:rPr lang="en-AU" sz="1100" dirty="0"/>
            </a:br>
            <a:r>
              <a:rPr lang="en-AU" sz="1100" dirty="0"/>
              <a:t>About YAT Engineering and Construction</a:t>
            </a:r>
            <a:br>
              <a:rPr lang="en-AU" sz="1100" dirty="0"/>
            </a:br>
            <a:r>
              <a:rPr lang="en-AU" sz="1100" dirty="0"/>
              <a:t>YAT Employees Duty of Care</a:t>
            </a:r>
            <a:br>
              <a:rPr lang="en-AU" sz="1100" dirty="0"/>
            </a:br>
            <a:r>
              <a:rPr lang="en-AU" sz="1100" dirty="0"/>
              <a:t>Mine Environment</a:t>
            </a:r>
            <a:br>
              <a:rPr lang="en-AU" sz="1100" dirty="0"/>
            </a:br>
            <a:r>
              <a:rPr lang="en-AU" sz="1100" dirty="0" err="1"/>
              <a:t>Citic</a:t>
            </a:r>
            <a:r>
              <a:rPr lang="en-AU" sz="1100" dirty="0"/>
              <a:t> Pacific's Site Policies and Procedures</a:t>
            </a:r>
            <a:br>
              <a:rPr lang="en-AU" sz="1100" dirty="0"/>
            </a:br>
            <a:r>
              <a:rPr lang="en-AU" sz="1100" dirty="0"/>
              <a:t>Mine Safety Rules</a:t>
            </a:r>
            <a:br>
              <a:rPr lang="en-AU" sz="1100" dirty="0"/>
            </a:br>
            <a:r>
              <a:rPr lang="en-AU" sz="1100" dirty="0"/>
              <a:t>Emergency Procedures</a:t>
            </a:r>
            <a:br>
              <a:rPr lang="en-AU" sz="1200" dirty="0"/>
            </a:br>
            <a:br>
              <a:rPr lang="en-AU" sz="1200" dirty="0"/>
            </a:br>
            <a:endParaRPr lang="en-AU" sz="1200" dirty="0"/>
          </a:p>
        </p:txBody>
      </p:sp>
    </p:spTree>
    <p:extLst>
      <p:ext uri="{BB962C8B-B14F-4D97-AF65-F5344CB8AC3E}">
        <p14:creationId xmlns:p14="http://schemas.microsoft.com/office/powerpoint/2010/main" val="177768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Perth Office YAT\Office Entry Screen\Images\1 Special_steels_heavy_dump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7" t="1416" r="7316"/>
          <a:stretch/>
        </p:blipFill>
        <p:spPr bwMode="auto">
          <a:xfrm>
            <a:off x="-27832" y="-26482"/>
            <a:ext cx="9208343" cy="6917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1772816"/>
            <a:ext cx="6840760" cy="2985433"/>
          </a:xfrm>
          <a:prstGeom prst="rect">
            <a:avLst/>
          </a:prstGeom>
          <a:solidFill>
            <a:schemeClr val="bg1">
              <a:alpha val="80000"/>
            </a:schemeClr>
          </a:solidFill>
        </p:spPr>
        <p:txBody>
          <a:bodyPr wrap="square" rtlCol="0">
            <a:spAutoFit/>
          </a:bodyPr>
          <a:lstStyle/>
          <a:p>
            <a:pPr algn="ctr"/>
            <a:r>
              <a:rPr lang="en-AU" sz="2800" b="1" dirty="0"/>
              <a:t>Haul Road LV/HV Interaction</a:t>
            </a:r>
            <a:br>
              <a:rPr lang="en-AU" sz="2800" b="1" dirty="0"/>
            </a:br>
            <a:br>
              <a:rPr lang="en-AU" sz="2800" b="1" dirty="0"/>
            </a:br>
            <a:r>
              <a:rPr lang="en-AU" sz="1100" dirty="0"/>
              <a:t>Before you can drive on or across any haul road that is not controlled by boom gates and a set of lights you must first be authorised to do so by the Registered Mine Manager.</a:t>
            </a:r>
            <a:br>
              <a:rPr lang="en-AU" sz="1100" dirty="0"/>
            </a:br>
            <a:br>
              <a:rPr lang="en-AU" sz="1100" dirty="0"/>
            </a:br>
            <a:r>
              <a:rPr lang="en-AU" sz="1100" dirty="0"/>
              <a:t>You must have a valid reason to do so</a:t>
            </a:r>
            <a:br>
              <a:rPr lang="en-AU" sz="1100" dirty="0"/>
            </a:br>
            <a:br>
              <a:rPr lang="en-AU" sz="1100" dirty="0"/>
            </a:br>
            <a:r>
              <a:rPr lang="en-AU" sz="1100" dirty="0"/>
              <a:t>You must have completed the online haul road interaction training in LMS</a:t>
            </a:r>
            <a:br>
              <a:rPr lang="en-AU" sz="1100" dirty="0"/>
            </a:br>
            <a:br>
              <a:rPr lang="en-AU" sz="1100" dirty="0"/>
            </a:br>
            <a:r>
              <a:rPr lang="en-AU" sz="1100" dirty="0"/>
              <a:t>You must have a 2-way radio that can transmit and receive on Mine Op’s 1</a:t>
            </a:r>
            <a:br>
              <a:rPr lang="en-AU" sz="1100" dirty="0"/>
            </a:br>
            <a:br>
              <a:rPr lang="en-AU" sz="1100" dirty="0"/>
            </a:br>
            <a:r>
              <a:rPr lang="en-AU" sz="1100" dirty="0"/>
              <a:t>You must call on Mine Op’s 1 and advise your intent to cross and location</a:t>
            </a:r>
            <a:br>
              <a:rPr lang="en-AU" sz="1100" dirty="0"/>
            </a:br>
            <a:br>
              <a:rPr lang="en-AU" sz="1100" dirty="0"/>
            </a:br>
            <a:r>
              <a:rPr lang="en-AU" sz="1100" dirty="0"/>
              <a:t>You  must not cross until the haul road is clear of traffic, all haul road traffic has the right of way</a:t>
            </a:r>
            <a:endParaRPr lang="en-AU" sz="2800" b="1" dirty="0"/>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3722759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44824"/>
            <a:ext cx="4512543" cy="363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00488" y="2420888"/>
            <a:ext cx="3201440" cy="1938992"/>
          </a:xfrm>
          <a:prstGeom prst="rect">
            <a:avLst/>
          </a:prstGeom>
          <a:noFill/>
        </p:spPr>
        <p:txBody>
          <a:bodyPr wrap="square" rtlCol="0">
            <a:spAutoFit/>
          </a:bodyPr>
          <a:lstStyle/>
          <a:p>
            <a:pPr algn="ctr"/>
            <a:r>
              <a:rPr lang="en-AU" sz="2400" b="1" dirty="0">
                <a:solidFill>
                  <a:srgbClr val="FF0000"/>
                </a:solidFill>
              </a:rPr>
              <a:t>Fire Extinguishers are for Emergency Response only and must not be used for any other purpose!</a:t>
            </a:r>
          </a:p>
        </p:txBody>
      </p:sp>
      <p:pic>
        <p:nvPicPr>
          <p:cNvPr id="6" name="Picture 5"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2" name="TextBox 1"/>
          <p:cNvSpPr txBox="1"/>
          <p:nvPr/>
        </p:nvSpPr>
        <p:spPr>
          <a:xfrm>
            <a:off x="2411760" y="844749"/>
            <a:ext cx="4752528" cy="523220"/>
          </a:xfrm>
          <a:prstGeom prst="rect">
            <a:avLst/>
          </a:prstGeom>
          <a:noFill/>
        </p:spPr>
        <p:txBody>
          <a:bodyPr wrap="square" rtlCol="0">
            <a:spAutoFit/>
          </a:bodyPr>
          <a:lstStyle/>
          <a:p>
            <a:r>
              <a:rPr lang="en-AU" sz="2800" b="1" dirty="0"/>
              <a:t>Fire Prevention and Protection</a:t>
            </a:r>
          </a:p>
        </p:txBody>
      </p:sp>
    </p:spTree>
    <p:extLst>
      <p:ext uri="{BB962C8B-B14F-4D97-AF65-F5344CB8AC3E}">
        <p14:creationId xmlns:p14="http://schemas.microsoft.com/office/powerpoint/2010/main" val="72839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4008" y="226573"/>
            <a:ext cx="4680520" cy="523220"/>
          </a:xfrm>
          <a:prstGeom prst="rect">
            <a:avLst/>
          </a:prstGeom>
          <a:noFill/>
        </p:spPr>
        <p:txBody>
          <a:bodyPr wrap="square" rtlCol="0">
            <a:spAutoFit/>
          </a:bodyPr>
          <a:lstStyle/>
          <a:p>
            <a:r>
              <a:rPr lang="en-AU" sz="2800" dirty="0">
                <a:solidFill>
                  <a:schemeClr val="bg1"/>
                </a:solidFill>
              </a:rPr>
              <a:t>Fire Extinguisher Inspection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306" y="749793"/>
            <a:ext cx="5675403" cy="553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488334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556792"/>
            <a:ext cx="5112568" cy="3847207"/>
          </a:xfrm>
          <a:prstGeom prst="rect">
            <a:avLst/>
          </a:prstGeom>
          <a:noFill/>
        </p:spPr>
        <p:txBody>
          <a:bodyPr wrap="square" rtlCol="0">
            <a:spAutoFit/>
          </a:bodyPr>
          <a:lstStyle/>
          <a:p>
            <a:r>
              <a:rPr lang="en-AU" sz="2800" b="1" dirty="0"/>
              <a:t>Fire Extinguisher Inspection</a:t>
            </a:r>
            <a:br>
              <a:rPr lang="en-AU" sz="2800" b="1" dirty="0"/>
            </a:br>
            <a:br>
              <a:rPr lang="en-AU" sz="2800" b="1" dirty="0"/>
            </a:br>
            <a:r>
              <a:rPr lang="en-AU" sz="1100" b="1" dirty="0"/>
              <a:t>Accessibility</a:t>
            </a:r>
            <a:r>
              <a:rPr lang="en-AU" sz="1100" dirty="0"/>
              <a:t> – Is the fire Extinguisher in a conspicuous and accessible area?</a:t>
            </a:r>
            <a:br>
              <a:rPr lang="en-AU" sz="1100" dirty="0"/>
            </a:br>
            <a:r>
              <a:rPr lang="en-AU" sz="1100" b="1" dirty="0"/>
              <a:t>Anti Tamper </a:t>
            </a:r>
            <a:r>
              <a:rPr lang="en-AU" sz="1100" dirty="0"/>
              <a:t>– Is the anti tamper seal intact?</a:t>
            </a:r>
            <a:br>
              <a:rPr lang="en-AU" sz="1100" dirty="0"/>
            </a:br>
            <a:r>
              <a:rPr lang="en-AU" sz="1100" b="1" dirty="0"/>
              <a:t>Exterior</a:t>
            </a:r>
            <a:r>
              <a:rPr lang="en-AU" sz="1100" dirty="0"/>
              <a:t> – Is the exterior clean and the instructions legible?</a:t>
            </a:r>
            <a:br>
              <a:rPr lang="en-AU" sz="1100" dirty="0"/>
            </a:br>
            <a:r>
              <a:rPr lang="en-AU" sz="1100" b="1" dirty="0"/>
              <a:t>Maintenance Record Tag </a:t>
            </a:r>
            <a:r>
              <a:rPr lang="en-AU" sz="1100" dirty="0"/>
              <a:t>– Is the tag firmly fixed to the extinguisher?</a:t>
            </a:r>
            <a:br>
              <a:rPr lang="en-AU" sz="1100" dirty="0"/>
            </a:br>
            <a:r>
              <a:rPr lang="en-AU" sz="1100" b="1" dirty="0"/>
              <a:t>External Damage </a:t>
            </a:r>
            <a:r>
              <a:rPr lang="en-AU" sz="1100" dirty="0"/>
              <a:t>– Is there visible damage to the cylinder?</a:t>
            </a:r>
            <a:br>
              <a:rPr lang="en-AU" sz="1100" dirty="0"/>
            </a:br>
            <a:r>
              <a:rPr lang="en-AU" sz="1100" b="1" dirty="0"/>
              <a:t>External Corrosion </a:t>
            </a:r>
            <a:r>
              <a:rPr lang="en-AU" sz="1100" dirty="0"/>
              <a:t>– Check the exterior of the extinguisher is not pitted or damaged by corrosion.</a:t>
            </a:r>
            <a:br>
              <a:rPr lang="en-AU" sz="1100" dirty="0"/>
            </a:br>
            <a:r>
              <a:rPr lang="en-AU" sz="1100" b="1" dirty="0"/>
              <a:t>Outlet Hose Assembly </a:t>
            </a:r>
            <a:r>
              <a:rPr lang="en-AU" sz="1100" dirty="0"/>
              <a:t>– Confirm the house is securely fitted, free from obstruction, cracking or damage.</a:t>
            </a:r>
            <a:br>
              <a:rPr lang="en-AU" sz="1100" dirty="0"/>
            </a:br>
            <a:r>
              <a:rPr lang="en-AU" sz="1100" b="1" dirty="0"/>
              <a:t>Pressure Indicator </a:t>
            </a:r>
            <a:r>
              <a:rPr lang="en-AU" sz="1100" dirty="0"/>
              <a:t>– Is the indicator legible and within operable range?</a:t>
            </a:r>
            <a:br>
              <a:rPr lang="en-AU" sz="1100" dirty="0"/>
            </a:br>
            <a:r>
              <a:rPr lang="en-AU" sz="1100" b="1" dirty="0"/>
              <a:t>Actuation Device </a:t>
            </a:r>
            <a:r>
              <a:rPr lang="en-AU" sz="1100" dirty="0"/>
              <a:t>– Determine Actuation device is free from corrosion, moves freely and undamaged (do not discharge)</a:t>
            </a:r>
            <a:br>
              <a:rPr lang="en-AU" sz="1100" dirty="0"/>
            </a:br>
            <a:r>
              <a:rPr lang="en-AU" sz="1100" b="1" dirty="0"/>
              <a:t>Powder </a:t>
            </a:r>
            <a:r>
              <a:rPr lang="en-AU" sz="1100" dirty="0"/>
              <a:t>– Invert extinguish and ensure powder remains free flowing, if the powder is compacted in the bottom of the extinguisher it may not flow when inverted – to loosen, turn the extinguisher upside down a few times.</a:t>
            </a:r>
            <a:br>
              <a:rPr lang="en-AU" sz="1100" dirty="0"/>
            </a:br>
            <a:br>
              <a:rPr lang="en-AU" sz="1100" dirty="0"/>
            </a:br>
            <a:r>
              <a:rPr lang="en-AU" sz="1200" b="1" dirty="0"/>
              <a:t>Failure of any of these tests will render the extinguisher out of service</a:t>
            </a:r>
            <a:endParaRPr lang="en-AU" sz="3200" b="1" dirty="0"/>
          </a:p>
        </p:txBody>
      </p:sp>
      <p:pic>
        <p:nvPicPr>
          <p:cNvPr id="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340768"/>
            <a:ext cx="3001953" cy="115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015" y="2708920"/>
            <a:ext cx="1326502" cy="136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756" y="4293096"/>
            <a:ext cx="1573256" cy="158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YAT Construction lo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295862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eat stress">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8" r="615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3251" y="1340768"/>
            <a:ext cx="7857498" cy="4032448"/>
          </a:xfrm>
          <a:prstGeom prst="rect">
            <a:avLst/>
          </a:prstGeom>
          <a:solidFill>
            <a:schemeClr val="bg1">
              <a:alpha val="72000"/>
            </a:schemeClr>
          </a:solidFill>
        </p:spPr>
        <p:txBody>
          <a:bodyPr wrap="square" rtlCol="0">
            <a:spAutoFit/>
          </a:bodyPr>
          <a:lstStyle/>
          <a:p>
            <a:pPr algn="ctr"/>
            <a:br>
              <a:rPr lang="en-AU" sz="1100" dirty="0"/>
            </a:br>
            <a:br>
              <a:rPr lang="en-AU" sz="1100" dirty="0"/>
            </a:br>
            <a:r>
              <a:rPr lang="en-AU" sz="2800" b="1" dirty="0"/>
              <a:t>Managing Heat Stress</a:t>
            </a:r>
            <a:br>
              <a:rPr lang="en-AU" sz="1100" dirty="0"/>
            </a:br>
            <a:br>
              <a:rPr lang="en-AU" sz="1100" dirty="0"/>
            </a:br>
            <a:r>
              <a:rPr lang="en-AU" sz="1100" dirty="0"/>
              <a:t>Keep hydrated by monitoring yourself and adapt to working in the heat and humidity by:</a:t>
            </a:r>
            <a:br>
              <a:rPr lang="en-AU" sz="1100" dirty="0"/>
            </a:br>
            <a:br>
              <a:rPr lang="en-AU" sz="1100" dirty="0"/>
            </a:br>
            <a:r>
              <a:rPr lang="en-AU" sz="1100" dirty="0"/>
              <a:t>Drinking plenty of water before, after work and during the day; Small drinks more often is better than big drinks less often</a:t>
            </a:r>
            <a:br>
              <a:rPr lang="en-AU" sz="1100" dirty="0"/>
            </a:br>
            <a:br>
              <a:rPr lang="en-AU" sz="1100" dirty="0"/>
            </a:br>
            <a:r>
              <a:rPr lang="en-AU" sz="1100" dirty="0"/>
              <a:t>Have shade breaks</a:t>
            </a:r>
            <a:br>
              <a:rPr lang="en-AU" sz="1100" dirty="0"/>
            </a:br>
            <a:br>
              <a:rPr lang="en-AU" sz="1100" dirty="0"/>
            </a:br>
            <a:r>
              <a:rPr lang="en-AU" sz="1100" dirty="0"/>
              <a:t>Alternate your work if possible so you are not constantly in the sun</a:t>
            </a:r>
            <a:br>
              <a:rPr lang="en-AU" sz="1100" dirty="0"/>
            </a:br>
            <a:br>
              <a:rPr lang="en-AU" sz="1100" dirty="0"/>
            </a:br>
            <a:r>
              <a:rPr lang="en-AU" sz="1100" dirty="0"/>
              <a:t>Increase air flow</a:t>
            </a:r>
            <a:br>
              <a:rPr lang="en-AU" sz="1100" dirty="0"/>
            </a:br>
            <a:br>
              <a:rPr lang="en-AU" sz="1100" dirty="0"/>
            </a:br>
            <a:r>
              <a:rPr lang="en-AU" sz="1100" dirty="0"/>
              <a:t>Drink water frequently</a:t>
            </a:r>
            <a:br>
              <a:rPr lang="en-AU" sz="1100" dirty="0"/>
            </a:br>
            <a:br>
              <a:rPr lang="en-AU" sz="1100" dirty="0"/>
            </a:br>
            <a:r>
              <a:rPr lang="en-AU" sz="1100" dirty="0"/>
              <a:t>If you are feeling a head ache, heavy limbs, dizzy, nausea, irritable, move to the shade and drink more water. Advise your work colleagues and Supervisor if you do not feel better</a:t>
            </a:r>
            <a:br>
              <a:rPr lang="en-AU" sz="1100" dirty="0"/>
            </a:br>
            <a:br>
              <a:rPr lang="en-AU" sz="1100" dirty="0"/>
            </a:br>
            <a:r>
              <a:rPr lang="en-AU" sz="1100" dirty="0"/>
              <a:t>Look after your colleagues and make sure they are drinking enough water</a:t>
            </a:r>
            <a:br>
              <a:rPr lang="en-AU" sz="1100" dirty="0"/>
            </a:br>
            <a:endParaRPr lang="en-AU" sz="1100" dirty="0"/>
          </a:p>
        </p:txBody>
      </p:sp>
      <p:pic>
        <p:nvPicPr>
          <p:cNvPr id="6" name="Picture 5"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86539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Perth Office YAT\Office Entry Screen\Images\171114_SpenceOperations_HQ.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 r="12259" b="2439"/>
          <a:stretch/>
        </p:blipFill>
        <p:spPr bwMode="auto">
          <a:xfrm>
            <a:off x="0" y="-23218"/>
            <a:ext cx="9144000" cy="68812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99610" y="586156"/>
            <a:ext cx="4109392" cy="523220"/>
          </a:xfrm>
          <a:prstGeom prst="rect">
            <a:avLst/>
          </a:prstGeom>
          <a:solidFill>
            <a:schemeClr val="bg1">
              <a:alpha val="80000"/>
            </a:schemeClr>
          </a:solidFill>
        </p:spPr>
        <p:txBody>
          <a:bodyPr wrap="square" rtlCol="0">
            <a:spAutoFit/>
          </a:bodyPr>
          <a:lstStyle/>
          <a:p>
            <a:pPr algn="ctr"/>
            <a:r>
              <a:rPr lang="en-AU" sz="2800" b="1" dirty="0"/>
              <a:t>Hazard Identification</a:t>
            </a:r>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7" name="TextBox 6"/>
          <p:cNvSpPr txBox="1"/>
          <p:nvPr/>
        </p:nvSpPr>
        <p:spPr>
          <a:xfrm>
            <a:off x="727402" y="1340768"/>
            <a:ext cx="7853808" cy="4939814"/>
          </a:xfrm>
          <a:prstGeom prst="rect">
            <a:avLst/>
          </a:prstGeom>
          <a:solidFill>
            <a:schemeClr val="bg1">
              <a:alpha val="73000"/>
            </a:schemeClr>
          </a:solidFill>
        </p:spPr>
        <p:txBody>
          <a:bodyPr wrap="square" rtlCol="0">
            <a:spAutoFit/>
          </a:bodyPr>
          <a:lstStyle/>
          <a:p>
            <a:pPr algn="ctr"/>
            <a:r>
              <a:rPr lang="en-AU" sz="1000" b="1" dirty="0"/>
              <a:t>What is a Hazard?</a:t>
            </a:r>
            <a:br>
              <a:rPr lang="en-AU" sz="900" dirty="0"/>
            </a:br>
            <a:br>
              <a:rPr lang="en-AU" sz="900" dirty="0"/>
            </a:br>
            <a:r>
              <a:rPr lang="en-AU" sz="900" dirty="0"/>
              <a:t>Anything that has the potential to cause harm or damage to:</a:t>
            </a:r>
            <a:br>
              <a:rPr lang="en-AU" sz="900" dirty="0"/>
            </a:br>
            <a:br>
              <a:rPr lang="en-AU" sz="900" dirty="0"/>
            </a:br>
            <a:r>
              <a:rPr lang="en-AU" sz="900" dirty="0"/>
              <a:t>People</a:t>
            </a:r>
            <a:br>
              <a:rPr lang="en-AU" sz="900" dirty="0"/>
            </a:br>
            <a:r>
              <a:rPr lang="en-AU" sz="900" dirty="0"/>
              <a:t>The Environment</a:t>
            </a:r>
            <a:br>
              <a:rPr lang="en-AU" sz="900" dirty="0"/>
            </a:br>
            <a:r>
              <a:rPr lang="en-AU" sz="900" dirty="0"/>
              <a:t>Plant or Equipment</a:t>
            </a:r>
            <a:br>
              <a:rPr lang="en-AU" sz="900" dirty="0"/>
            </a:br>
            <a:br>
              <a:rPr lang="en-AU" sz="900" dirty="0"/>
            </a:br>
            <a:r>
              <a:rPr lang="en-AU" sz="1000" b="1" dirty="0"/>
              <a:t>What is Hazard Identification?</a:t>
            </a:r>
            <a:br>
              <a:rPr lang="en-AU" sz="900" dirty="0"/>
            </a:br>
            <a:br>
              <a:rPr lang="en-AU" sz="900" dirty="0"/>
            </a:br>
            <a:r>
              <a:rPr lang="en-AU" sz="900" dirty="0"/>
              <a:t>This is the process of identifying all situations or events that could eventuate in hard or damage to the person, environmental or property.</a:t>
            </a:r>
            <a:br>
              <a:rPr lang="en-AU" sz="900" dirty="0"/>
            </a:br>
            <a:br>
              <a:rPr lang="en-AU" sz="900" dirty="0"/>
            </a:br>
            <a:r>
              <a:rPr lang="en-AU" sz="900" dirty="0"/>
              <a:t>It generally involves consideration of the type of injury or illness possible and the situations and events that could create potential for the injury or illness.</a:t>
            </a:r>
            <a:br>
              <a:rPr lang="en-AU" sz="900" dirty="0"/>
            </a:br>
            <a:br>
              <a:rPr lang="en-AU" sz="900" dirty="0"/>
            </a:br>
            <a:r>
              <a:rPr lang="en-AU" sz="1000" b="1" dirty="0"/>
              <a:t>Hazard Identification Methods</a:t>
            </a:r>
            <a:br>
              <a:rPr lang="en-AU" sz="900" dirty="0"/>
            </a:br>
            <a:br>
              <a:rPr lang="en-AU" sz="900" dirty="0"/>
            </a:br>
            <a:r>
              <a:rPr lang="en-AU" sz="900" dirty="0"/>
              <a:t>A wide range of methods can be used for identifying hazards in the workplace and these can include:</a:t>
            </a:r>
            <a:br>
              <a:rPr lang="en-AU" sz="900" dirty="0"/>
            </a:br>
            <a:br>
              <a:rPr lang="en-AU" sz="900" dirty="0"/>
            </a:br>
            <a:r>
              <a:rPr lang="en-AU" sz="900" dirty="0"/>
              <a:t>- Injury and illness records</a:t>
            </a:r>
            <a:br>
              <a:rPr lang="en-AU" sz="900" dirty="0"/>
            </a:br>
            <a:r>
              <a:rPr lang="en-AU" sz="900" dirty="0"/>
              <a:t>Review workers compensation data and sick leave records</a:t>
            </a:r>
            <a:br>
              <a:rPr lang="en-AU" sz="900" dirty="0"/>
            </a:br>
            <a:br>
              <a:rPr lang="en-AU" sz="900" dirty="0"/>
            </a:br>
            <a:r>
              <a:rPr lang="en-AU" sz="900" dirty="0"/>
              <a:t>- Workplace Inspections</a:t>
            </a:r>
            <a:br>
              <a:rPr lang="en-AU" sz="900" dirty="0"/>
            </a:br>
            <a:r>
              <a:rPr lang="en-AU" sz="900" dirty="0"/>
              <a:t>Walk through surveys usually carried out by the Health and Safety Representative with the Supervisor</a:t>
            </a:r>
            <a:br>
              <a:rPr lang="en-AU" sz="900" dirty="0"/>
            </a:br>
            <a:br>
              <a:rPr lang="en-AU" sz="900" dirty="0"/>
            </a:br>
            <a:r>
              <a:rPr lang="en-AU" sz="900" dirty="0"/>
              <a:t>- Investigating workplace incidents and near miss reports</a:t>
            </a:r>
            <a:br>
              <a:rPr lang="en-AU" sz="900" dirty="0"/>
            </a:br>
            <a:r>
              <a:rPr lang="en-AU" sz="900" dirty="0"/>
              <a:t>In some cases there may be more than one hazard contributing to an incident</a:t>
            </a:r>
            <a:br>
              <a:rPr lang="en-AU" sz="900" dirty="0"/>
            </a:br>
            <a:br>
              <a:rPr lang="en-AU" sz="900" dirty="0"/>
            </a:br>
            <a:r>
              <a:rPr lang="en-AU" sz="900" dirty="0"/>
              <a:t>- Feedback from Employees</a:t>
            </a:r>
            <a:br>
              <a:rPr lang="en-AU" sz="900" dirty="0"/>
            </a:br>
            <a:r>
              <a:rPr lang="en-AU" sz="900" dirty="0"/>
              <a:t>They often can provide valuable information about hazards because they have hands on experience in the work area</a:t>
            </a:r>
            <a:br>
              <a:rPr lang="en-AU" sz="900" dirty="0"/>
            </a:br>
            <a:br>
              <a:rPr lang="en-AU" sz="900" dirty="0"/>
            </a:br>
            <a:r>
              <a:rPr lang="en-AU" sz="900" dirty="0"/>
              <a:t>- Up to date information</a:t>
            </a:r>
            <a:br>
              <a:rPr lang="en-AU" sz="900" dirty="0"/>
            </a:br>
            <a:r>
              <a:rPr lang="en-AU" sz="900" dirty="0"/>
              <a:t>Such as manuals that come with equipment, information sheets on chemicals (MSDS), articles in the print media and the internet</a:t>
            </a:r>
            <a:br>
              <a:rPr lang="en-AU" sz="900" dirty="0"/>
            </a:br>
            <a:br>
              <a:rPr lang="en-AU" sz="900" dirty="0"/>
            </a:br>
            <a:r>
              <a:rPr lang="en-AU" sz="900" dirty="0"/>
              <a:t>- Liaising with simular workplaces</a:t>
            </a:r>
            <a:br>
              <a:rPr lang="en-AU" sz="900" dirty="0"/>
            </a:br>
            <a:r>
              <a:rPr lang="en-AU" sz="900" dirty="0"/>
              <a:t>Safety alerts/notices from other organisations including Worksafe</a:t>
            </a:r>
          </a:p>
        </p:txBody>
      </p:sp>
    </p:spTree>
    <p:extLst>
      <p:ext uri="{BB962C8B-B14F-4D97-AF65-F5344CB8AC3E}">
        <p14:creationId xmlns:p14="http://schemas.microsoft.com/office/powerpoint/2010/main" val="3756459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3" name="TextBox 2"/>
          <p:cNvSpPr txBox="1"/>
          <p:nvPr/>
        </p:nvSpPr>
        <p:spPr>
          <a:xfrm>
            <a:off x="1259632" y="692696"/>
            <a:ext cx="6480720" cy="4785926"/>
          </a:xfrm>
          <a:prstGeom prst="rect">
            <a:avLst/>
          </a:prstGeom>
          <a:noFill/>
        </p:spPr>
        <p:txBody>
          <a:bodyPr wrap="square" rtlCol="0">
            <a:spAutoFit/>
          </a:bodyPr>
          <a:lstStyle/>
          <a:p>
            <a:pPr algn="ctr"/>
            <a:r>
              <a:rPr lang="en-AU" sz="2800" b="1" dirty="0"/>
              <a:t>Job Hazard Analysis (JHA)</a:t>
            </a:r>
            <a:br>
              <a:rPr lang="en-AU" sz="2800" b="1" dirty="0"/>
            </a:br>
            <a:br>
              <a:rPr lang="en-AU" sz="2800" b="1" dirty="0"/>
            </a:br>
            <a:r>
              <a:rPr lang="en-AU" sz="1100" dirty="0"/>
              <a:t>A JHA is required for ALL work</a:t>
            </a:r>
            <a:br>
              <a:rPr lang="en-AU" sz="1100" dirty="0"/>
            </a:br>
            <a:r>
              <a:rPr lang="en-AU" sz="1100" dirty="0"/>
              <a:t>Break the job down into logical steps – involve the whole team in the planning!</a:t>
            </a:r>
            <a:br>
              <a:rPr lang="en-AU" sz="1100" dirty="0"/>
            </a:br>
            <a:br>
              <a:rPr lang="en-AU" sz="1100" dirty="0"/>
            </a:br>
            <a:r>
              <a:rPr lang="en-AU" sz="1100" dirty="0"/>
              <a:t>The better you think about your task and put good information into your JHA the better chance you have of being aware and avoiding incidents.</a:t>
            </a:r>
            <a:br>
              <a:rPr lang="en-AU" sz="1100" dirty="0"/>
            </a:br>
            <a:br>
              <a:rPr lang="en-AU" sz="1100" dirty="0"/>
            </a:br>
            <a:r>
              <a:rPr lang="en-AU" sz="1100" dirty="0"/>
              <a:t>- Identify hazards for each job step</a:t>
            </a:r>
            <a:br>
              <a:rPr lang="en-AU" sz="1100" dirty="0"/>
            </a:br>
            <a:r>
              <a:rPr lang="en-AU" sz="1100" dirty="0"/>
              <a:t>- Decide appropriate controls for each of the hazards</a:t>
            </a:r>
            <a:br>
              <a:rPr lang="en-AU" sz="1100" dirty="0"/>
            </a:br>
            <a:r>
              <a:rPr lang="en-AU" sz="1100" dirty="0"/>
              <a:t>- Use alternative methods to further reduce risks</a:t>
            </a:r>
            <a:br>
              <a:rPr lang="en-AU" sz="1100" dirty="0"/>
            </a:br>
            <a:r>
              <a:rPr lang="en-AU" sz="1100" dirty="0"/>
              <a:t>- Gain approval from your Supervisor for the JHA to be put into use</a:t>
            </a:r>
            <a:br>
              <a:rPr lang="en-AU" sz="1100" dirty="0"/>
            </a:br>
            <a:r>
              <a:rPr lang="en-AU" sz="1100" dirty="0"/>
              <a:t>- Controls must be implemented to be affective</a:t>
            </a:r>
            <a:br>
              <a:rPr lang="en-AU" sz="1100" dirty="0"/>
            </a:br>
            <a:r>
              <a:rPr lang="en-AU" sz="1100" dirty="0"/>
              <a:t>- All team members to read and understand the JHA</a:t>
            </a:r>
            <a:br>
              <a:rPr lang="en-AU" sz="1100" dirty="0"/>
            </a:br>
            <a:r>
              <a:rPr lang="en-AU" sz="1100" dirty="0"/>
              <a:t>- All team members to sign onto the JHA</a:t>
            </a:r>
            <a:br>
              <a:rPr lang="en-AU" sz="1100" dirty="0"/>
            </a:br>
            <a:r>
              <a:rPr lang="en-AU" sz="1100" dirty="0"/>
              <a:t>- The JHA can be updated as necessary</a:t>
            </a:r>
            <a:br>
              <a:rPr lang="en-AU" sz="1100" dirty="0"/>
            </a:br>
            <a:br>
              <a:rPr lang="en-AU" sz="1100" dirty="0"/>
            </a:br>
            <a:br>
              <a:rPr lang="en-AU" sz="2800" dirty="0"/>
            </a:br>
            <a:br>
              <a:rPr lang="en-AU" sz="2800" dirty="0"/>
            </a:br>
            <a:endParaRPr lang="en-AU" sz="2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519" y="4160860"/>
            <a:ext cx="5470946" cy="196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419872" y="6237312"/>
            <a:ext cx="2578741" cy="369332"/>
          </a:xfrm>
          <a:prstGeom prst="rect">
            <a:avLst/>
          </a:prstGeom>
          <a:noFill/>
        </p:spPr>
        <p:txBody>
          <a:bodyPr wrap="square" rtlCol="0">
            <a:spAutoFit/>
          </a:bodyPr>
          <a:lstStyle/>
          <a:p>
            <a:r>
              <a:rPr lang="en-AU" b="1" dirty="0"/>
              <a:t>This guy needs a JHA!</a:t>
            </a:r>
          </a:p>
        </p:txBody>
      </p:sp>
    </p:spTree>
    <p:extLst>
      <p:ext uri="{BB962C8B-B14F-4D97-AF65-F5344CB8AC3E}">
        <p14:creationId xmlns:p14="http://schemas.microsoft.com/office/powerpoint/2010/main" val="1720616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arricading tapes">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19" b="24048"/>
          <a:stretch/>
        </p:blipFill>
        <p:spPr bwMode="auto">
          <a:xfrm>
            <a:off x="1075978" y="4149080"/>
            <a:ext cx="7128792" cy="213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32620" y="1196752"/>
            <a:ext cx="5832648" cy="2816156"/>
          </a:xfrm>
          <a:prstGeom prst="rect">
            <a:avLst/>
          </a:prstGeom>
          <a:noFill/>
        </p:spPr>
        <p:txBody>
          <a:bodyPr wrap="square" rtlCol="0">
            <a:spAutoFit/>
          </a:bodyPr>
          <a:lstStyle/>
          <a:p>
            <a:pPr algn="ctr"/>
            <a:r>
              <a:rPr lang="en-AU" sz="2800" b="1" dirty="0"/>
              <a:t>Barricades and Cordons</a:t>
            </a:r>
            <a:br>
              <a:rPr lang="en-AU" sz="2800" b="1" dirty="0"/>
            </a:br>
            <a:br>
              <a:rPr lang="en-AU" sz="2800" b="1" dirty="0"/>
            </a:br>
            <a:r>
              <a:rPr lang="en-AU" sz="1100" dirty="0"/>
              <a:t>Work areas in an operational plant can be hazardous working environments.</a:t>
            </a:r>
            <a:br>
              <a:rPr lang="en-AU" sz="1100" dirty="0"/>
            </a:br>
            <a:br>
              <a:rPr lang="en-AU" sz="1100" dirty="0"/>
            </a:br>
            <a:r>
              <a:rPr lang="en-AU" sz="1100" dirty="0"/>
              <a:t>Great care must be taken to ensure people are kept away, giving caution or physical separation from the hazards in these areas.</a:t>
            </a:r>
            <a:br>
              <a:rPr lang="en-AU" sz="1100" dirty="0"/>
            </a:br>
            <a:br>
              <a:rPr lang="en-AU" sz="1100" dirty="0"/>
            </a:br>
            <a:r>
              <a:rPr lang="en-AU" sz="1100" dirty="0"/>
              <a:t>Separation is achieved by either Barricading or Cordoning off the area.</a:t>
            </a:r>
            <a:br>
              <a:rPr lang="en-AU" sz="1100" dirty="0"/>
            </a:br>
            <a:br>
              <a:rPr lang="en-AU" sz="1100" dirty="0"/>
            </a:br>
            <a:r>
              <a:rPr lang="en-AU" sz="1100" dirty="0"/>
              <a:t>Site minimum is the use of tape, however for all hazardous barricades, </a:t>
            </a:r>
            <a:r>
              <a:rPr lang="en-AU" sz="1100" dirty="0" err="1"/>
              <a:t>Eg</a:t>
            </a:r>
            <a:r>
              <a:rPr lang="en-AU" sz="1100" dirty="0"/>
              <a:t>. Drop Zones, Hot Works above or men working above hard barricades is the YAT minimum.</a:t>
            </a:r>
            <a:br>
              <a:rPr lang="en-AU" sz="1100" dirty="0"/>
            </a:br>
            <a:br>
              <a:rPr lang="en-AU" sz="1100" dirty="0"/>
            </a:br>
            <a:r>
              <a:rPr lang="en-AU" sz="1100" dirty="0"/>
              <a:t>All barricades must have current information tags and signage to warn others of what the hazard is.</a:t>
            </a:r>
            <a:endParaRPr lang="en-AU" sz="2800" b="1" dirty="0"/>
          </a:p>
        </p:txBody>
      </p:sp>
      <p:pic>
        <p:nvPicPr>
          <p:cNvPr id="4" name="Picture 3"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735292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lated image">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6" t="4784" r="3413" b="5964"/>
          <a:stretch/>
        </p:blipFill>
        <p:spPr bwMode="auto">
          <a:xfrm>
            <a:off x="3225180" y="764704"/>
            <a:ext cx="2657885" cy="1800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608" y="2852936"/>
            <a:ext cx="7200800" cy="2831544"/>
          </a:xfrm>
          <a:prstGeom prst="rect">
            <a:avLst/>
          </a:prstGeom>
          <a:noFill/>
        </p:spPr>
        <p:txBody>
          <a:bodyPr wrap="square" rtlCol="0">
            <a:spAutoFit/>
          </a:bodyPr>
          <a:lstStyle/>
          <a:p>
            <a:pPr algn="ctr"/>
            <a:r>
              <a:rPr lang="en-AU" sz="1200" dirty="0"/>
              <a:t>All YAT incidents are investigated and must be documented using the CITIC Pacific Mining Accident and Incident Report Form.</a:t>
            </a:r>
            <a:br>
              <a:rPr lang="en-AU" sz="1200" dirty="0"/>
            </a:br>
            <a:br>
              <a:rPr lang="en-AU" sz="1200" dirty="0"/>
            </a:br>
            <a:r>
              <a:rPr lang="en-AU" sz="1200" dirty="0"/>
              <a:t>There is also CITIC Pacific Mining reporting procedures that must be complied with.</a:t>
            </a:r>
            <a:br>
              <a:rPr lang="en-AU" sz="1200" dirty="0"/>
            </a:br>
            <a:br>
              <a:rPr lang="en-AU" sz="1200" dirty="0"/>
            </a:br>
            <a:r>
              <a:rPr lang="en-AU" sz="1200" dirty="0"/>
              <a:t>Incident investigation is conducted in order to prevent occurrence of similar incidents.</a:t>
            </a:r>
            <a:br>
              <a:rPr lang="en-AU" sz="1200" dirty="0"/>
            </a:br>
            <a:br>
              <a:rPr lang="en-AU" sz="1200" dirty="0"/>
            </a:br>
            <a:r>
              <a:rPr lang="en-AU" sz="1200" b="1" dirty="0">
                <a:solidFill>
                  <a:srgbClr val="FF0000"/>
                </a:solidFill>
              </a:rPr>
              <a:t>Incident investigations are not an opportunity to blame</a:t>
            </a:r>
            <a:br>
              <a:rPr lang="en-AU" sz="1200" b="1" dirty="0">
                <a:solidFill>
                  <a:srgbClr val="FF0000"/>
                </a:solidFill>
              </a:rPr>
            </a:br>
            <a:br>
              <a:rPr lang="en-AU" sz="1200" b="1" dirty="0">
                <a:solidFill>
                  <a:srgbClr val="FF0000"/>
                </a:solidFill>
              </a:rPr>
            </a:br>
            <a:r>
              <a:rPr lang="en-AU" sz="1200" dirty="0"/>
              <a:t>All incidents including all electrical shocks must be reported immediately to your Supervisor.</a:t>
            </a:r>
            <a:br>
              <a:rPr lang="en-AU" sz="1200" dirty="0"/>
            </a:br>
            <a:br>
              <a:rPr lang="en-AU" sz="1200" dirty="0"/>
            </a:br>
            <a:r>
              <a:rPr lang="en-AU" sz="1200" dirty="0"/>
              <a:t>In non-emergency situations if you require treatment for an injury you must be escorted to the site medic by your immediate Supervisor.</a:t>
            </a:r>
            <a:br>
              <a:rPr lang="en-AU" sz="1100" dirty="0"/>
            </a:br>
            <a:br>
              <a:rPr lang="en-AU" sz="1100" dirty="0"/>
            </a:br>
            <a:endParaRPr lang="en-AU" sz="1100" dirty="0"/>
          </a:p>
        </p:txBody>
      </p:sp>
      <p:pic>
        <p:nvPicPr>
          <p:cNvPr id="4" name="Picture 3"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4172749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lated image">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6" t="4784" r="3413" b="5964"/>
          <a:stretch/>
        </p:blipFill>
        <p:spPr bwMode="auto">
          <a:xfrm>
            <a:off x="3261462" y="620688"/>
            <a:ext cx="2603829" cy="1763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39040" y="2564904"/>
            <a:ext cx="6048672" cy="3416320"/>
          </a:xfrm>
          <a:prstGeom prst="rect">
            <a:avLst/>
          </a:prstGeom>
          <a:noFill/>
        </p:spPr>
        <p:txBody>
          <a:bodyPr wrap="square" rtlCol="0">
            <a:spAutoFit/>
          </a:bodyPr>
          <a:lstStyle/>
          <a:p>
            <a:pPr algn="ctr"/>
            <a:r>
              <a:rPr lang="en-AU" sz="1200" dirty="0"/>
              <a:t>All incidents must be reported immediately to your Supervisor, these include but are not limited to:</a:t>
            </a:r>
            <a:br>
              <a:rPr lang="en-AU" sz="1200" dirty="0"/>
            </a:br>
            <a:br>
              <a:rPr lang="en-AU" sz="1200" dirty="0"/>
            </a:br>
            <a:r>
              <a:rPr lang="en-AU" sz="1200" b="1" dirty="0"/>
              <a:t>Hazards</a:t>
            </a:r>
            <a:br>
              <a:rPr lang="en-AU" sz="1200" b="1" dirty="0"/>
            </a:br>
            <a:br>
              <a:rPr lang="en-AU" sz="1200" b="1" dirty="0"/>
            </a:br>
            <a:r>
              <a:rPr lang="en-AU" sz="1200" b="1" dirty="0"/>
              <a:t>Unsafe Acts</a:t>
            </a:r>
            <a:br>
              <a:rPr lang="en-AU" sz="1200" b="1" dirty="0"/>
            </a:br>
            <a:br>
              <a:rPr lang="en-AU" sz="1200" b="1" dirty="0"/>
            </a:br>
            <a:r>
              <a:rPr lang="en-AU" sz="1200" b="1" dirty="0"/>
              <a:t>Near Misses</a:t>
            </a:r>
            <a:br>
              <a:rPr lang="en-AU" sz="1200" b="1" dirty="0"/>
            </a:br>
            <a:br>
              <a:rPr lang="en-AU" sz="1200" b="1" dirty="0"/>
            </a:br>
            <a:r>
              <a:rPr lang="en-AU" sz="1200" b="1" dirty="0"/>
              <a:t>Property Damage</a:t>
            </a:r>
            <a:br>
              <a:rPr lang="en-AU" sz="1200" b="1" dirty="0"/>
            </a:br>
            <a:br>
              <a:rPr lang="en-AU" sz="1200" b="1" dirty="0"/>
            </a:br>
            <a:r>
              <a:rPr lang="en-AU" sz="1200" b="1" dirty="0"/>
              <a:t>All injuries, including First Aid injuries</a:t>
            </a:r>
            <a:br>
              <a:rPr lang="en-AU" sz="1200" dirty="0"/>
            </a:br>
            <a:br>
              <a:rPr lang="en-AU" sz="1200" dirty="0"/>
            </a:br>
            <a:r>
              <a:rPr lang="en-AU" sz="1200" dirty="0"/>
              <a:t>Any concerns about work safety must be reported immediately</a:t>
            </a:r>
            <a:br>
              <a:rPr lang="en-AU" sz="1200" dirty="0"/>
            </a:br>
            <a:br>
              <a:rPr lang="en-AU" sz="1200" dirty="0"/>
            </a:br>
            <a:r>
              <a:rPr lang="en-AU" sz="1200" dirty="0"/>
              <a:t>Any  muscular twinges/spasms must be reported immediately</a:t>
            </a:r>
            <a:br>
              <a:rPr lang="en-AU" sz="1200" dirty="0"/>
            </a:br>
            <a:br>
              <a:rPr lang="en-AU" sz="1200" dirty="0"/>
            </a:br>
            <a:r>
              <a:rPr lang="en-AU" sz="1200" dirty="0"/>
              <a:t>All reports are documented immediately and investigated as required</a:t>
            </a:r>
          </a:p>
        </p:txBody>
      </p:sp>
      <p:pic>
        <p:nvPicPr>
          <p:cNvPr id="4" name="Picture 3"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140689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Image result for perth city WA"/>
          <p:cNvPicPr>
            <a:picLocks noChangeAspect="1" noChangeArrowheads="1"/>
          </p:cNvPicPr>
          <p:nvPr/>
        </p:nvPicPr>
        <p:blipFill rotWithShape="1">
          <a:blip r:embed="rId2">
            <a:extLst>
              <a:ext uri="{28A0092B-C50C-407E-A947-70E740481C1C}">
                <a14:useLocalDpi xmlns:a14="http://schemas.microsoft.com/office/drawing/2010/main" val="0"/>
              </a:ext>
            </a:extLst>
          </a:blip>
          <a:srcRect l="22612" t="-1" r="13609" b="-1250"/>
          <a:stretch/>
        </p:blipFill>
        <p:spPr bwMode="auto">
          <a:xfrm>
            <a:off x="1" y="-1"/>
            <a:ext cx="9144000" cy="6943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3" name="Content Placeholder 2"/>
          <p:cNvSpPr>
            <a:spLocks noGrp="1"/>
          </p:cNvSpPr>
          <p:nvPr>
            <p:ph idx="1"/>
          </p:nvPr>
        </p:nvSpPr>
        <p:spPr>
          <a:xfrm>
            <a:off x="179512" y="3429000"/>
            <a:ext cx="5256584" cy="2016224"/>
          </a:xfrm>
          <a:solidFill>
            <a:schemeClr val="bg1">
              <a:alpha val="85000"/>
            </a:schemeClr>
          </a:solidFill>
          <a:ln w="3175">
            <a:noFill/>
          </a:ln>
        </p:spPr>
        <p:txBody>
          <a:bodyPr>
            <a:normAutofit fontScale="47500" lnSpcReduction="20000"/>
          </a:bodyPr>
          <a:lstStyle/>
          <a:p>
            <a:pPr marL="0" indent="0">
              <a:buNone/>
            </a:pPr>
            <a:br>
              <a:rPr lang="en-AU" sz="2300" dirty="0"/>
            </a:br>
            <a:r>
              <a:rPr lang="en-AU" sz="2300" dirty="0"/>
              <a:t>YAT Engineering and Construction (YAT) is an industrial engineering design and construction company located in Western Australia. YAT Engineering and Construction was formed in 2012 in Perth, Western Australia and has now expanded into the North West region of WA.</a:t>
            </a:r>
            <a:br>
              <a:rPr lang="en-AU" sz="2300" dirty="0"/>
            </a:br>
            <a:br>
              <a:rPr lang="en-AU" sz="2300" dirty="0"/>
            </a:br>
            <a:r>
              <a:rPr lang="en-AU" sz="2300" dirty="0"/>
              <a:t>In 2012, YAT established an engineering design and drafting service division focussed on servicing Clients in the residential, commercial and mining sectors. Drawing from existing capabilities and previous experience a construction division was created in 2015. The engineering and construction divisions work together to specialise in structural, civil design and construction projects. A maintenance division also operates alongside the construction component of the company expertly delivering maintenance solutions to operational mine sites.</a:t>
            </a:r>
            <a:br>
              <a:rPr lang="en-AU" sz="1200" dirty="0"/>
            </a:br>
            <a:br>
              <a:rPr lang="en-AU" sz="1200" dirty="0"/>
            </a:br>
            <a:endParaRPr lang="en-AU" sz="1200" dirty="0"/>
          </a:p>
        </p:txBody>
      </p:sp>
      <p:sp>
        <p:nvSpPr>
          <p:cNvPr id="2" name="Title 1"/>
          <p:cNvSpPr>
            <a:spLocks noGrp="1"/>
          </p:cNvSpPr>
          <p:nvPr>
            <p:ph type="title"/>
          </p:nvPr>
        </p:nvSpPr>
        <p:spPr>
          <a:xfrm>
            <a:off x="179512" y="1772816"/>
            <a:ext cx="4680520" cy="1143000"/>
          </a:xfrm>
          <a:solidFill>
            <a:schemeClr val="bg1">
              <a:alpha val="68000"/>
            </a:schemeClr>
          </a:solidFill>
          <a:ln w="3175">
            <a:noFill/>
          </a:ln>
        </p:spPr>
        <p:txBody>
          <a:bodyPr>
            <a:normAutofit/>
          </a:bodyPr>
          <a:lstStyle/>
          <a:p>
            <a:pPr algn="l"/>
            <a:r>
              <a:rPr lang="en-AU" sz="2800" b="1" dirty="0">
                <a:solidFill>
                  <a:schemeClr val="accent5">
                    <a:lumMod val="50000"/>
                  </a:schemeClr>
                </a:solidFill>
                <a:latin typeface="+mn-lt"/>
              </a:rPr>
              <a:t>About YAT Engineering </a:t>
            </a:r>
            <a:br>
              <a:rPr lang="en-AU" sz="2800" b="1" dirty="0">
                <a:solidFill>
                  <a:schemeClr val="accent5">
                    <a:lumMod val="50000"/>
                  </a:schemeClr>
                </a:solidFill>
                <a:latin typeface="+mn-lt"/>
              </a:rPr>
            </a:br>
            <a:r>
              <a:rPr lang="en-AU" sz="2800" b="1" dirty="0">
                <a:solidFill>
                  <a:schemeClr val="accent5">
                    <a:lumMod val="50000"/>
                  </a:schemeClr>
                </a:solidFill>
                <a:latin typeface="+mn-lt"/>
              </a:rPr>
              <a:t>and Construction</a:t>
            </a:r>
          </a:p>
        </p:txBody>
      </p:sp>
    </p:spTree>
    <p:extLst>
      <p:ext uri="{BB962C8B-B14F-4D97-AF65-F5344CB8AC3E}">
        <p14:creationId xmlns:p14="http://schemas.microsoft.com/office/powerpoint/2010/main" val="89441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8228"/>
          <a:stretch/>
        </p:blipFill>
        <p:spPr bwMode="auto">
          <a:xfrm>
            <a:off x="1619672" y="1556792"/>
            <a:ext cx="6004660" cy="276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2481" y="4373880"/>
            <a:ext cx="5039042" cy="2426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60648"/>
            <a:ext cx="5124822" cy="118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320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bancheap.com/wp-content/uploads/2017/09/Ensuring-electrical-safety-in-mining-operations.png"/>
          <p:cNvPicPr>
            <a:picLocks noChangeAspect="1" noChangeArrowheads="1"/>
          </p:cNvPicPr>
          <p:nvPr/>
        </p:nvPicPr>
        <p:blipFill rotWithShape="1">
          <a:blip r:embed="rId2">
            <a:extLst>
              <a:ext uri="{28A0092B-C50C-407E-A947-70E740481C1C}">
                <a14:useLocalDpi xmlns:a14="http://schemas.microsoft.com/office/drawing/2010/main" val="0"/>
              </a:ext>
            </a:extLst>
          </a:blip>
          <a:srcRect l="10101" t="1403" r="2416" b="177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592" y="620688"/>
            <a:ext cx="8064896" cy="5616922"/>
          </a:xfrm>
          <a:prstGeom prst="rect">
            <a:avLst/>
          </a:prstGeom>
          <a:solidFill>
            <a:schemeClr val="bg1">
              <a:alpha val="86000"/>
            </a:schemeClr>
          </a:solidFill>
        </p:spPr>
        <p:txBody>
          <a:bodyPr wrap="square" rtlCol="0">
            <a:spAutoFit/>
          </a:bodyPr>
          <a:lstStyle/>
          <a:p>
            <a:pPr algn="ctr"/>
            <a:r>
              <a:rPr lang="en-AU" sz="2800" b="1" dirty="0"/>
              <a:t>Electrical</a:t>
            </a:r>
            <a:br>
              <a:rPr lang="en-AU" sz="2800" b="1" dirty="0"/>
            </a:br>
            <a:br>
              <a:rPr lang="en-AU" sz="2800" b="1" dirty="0"/>
            </a:br>
            <a:r>
              <a:rPr lang="en-AU" sz="1100" dirty="0"/>
              <a:t>Only authorised and qualified Electricians are permitted to carry out electrical maintenance work and repairs on site.</a:t>
            </a:r>
            <a:br>
              <a:rPr lang="en-AU" sz="1100" dirty="0"/>
            </a:br>
            <a:br>
              <a:rPr lang="en-AU" sz="1100" dirty="0"/>
            </a:br>
            <a:r>
              <a:rPr lang="en-AU" sz="1100" dirty="0"/>
              <a:t>You are responsible for checking if your equipment has a valid inspection tag</a:t>
            </a:r>
            <a:br>
              <a:rPr lang="en-AU" sz="1100" dirty="0"/>
            </a:br>
            <a:br>
              <a:rPr lang="en-AU" sz="1100" dirty="0"/>
            </a:br>
            <a:r>
              <a:rPr lang="en-AU" sz="1100" dirty="0"/>
              <a:t>Never use electrical equipment that has a missing or out of date tag</a:t>
            </a:r>
            <a:br>
              <a:rPr lang="en-AU" sz="1100" dirty="0"/>
            </a:br>
            <a:br>
              <a:rPr lang="en-AU" sz="1100" dirty="0"/>
            </a:br>
            <a:r>
              <a:rPr lang="en-AU" sz="1100" dirty="0"/>
              <a:t>Always visually inspect tools and cords every time you use them</a:t>
            </a:r>
            <a:br>
              <a:rPr lang="en-AU" sz="1100" dirty="0"/>
            </a:br>
            <a:br>
              <a:rPr lang="en-AU" sz="1100" dirty="0"/>
            </a:br>
            <a:r>
              <a:rPr lang="en-AU" sz="1100" dirty="0"/>
              <a:t>Always have electrical leads off the ground, use lead hangers or lead stands</a:t>
            </a:r>
            <a:br>
              <a:rPr lang="en-AU" sz="1100" dirty="0"/>
            </a:br>
            <a:br>
              <a:rPr lang="en-AU" sz="1100" dirty="0"/>
            </a:br>
            <a:r>
              <a:rPr lang="en-AU" sz="1400" b="1" dirty="0"/>
              <a:t>Portable electrical equipment must be inspected and tagged on a quarterly basis.</a:t>
            </a: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endParaRPr lang="en-AU" sz="2800" b="1" dirty="0"/>
          </a:p>
        </p:txBody>
      </p:sp>
      <p:grpSp>
        <p:nvGrpSpPr>
          <p:cNvPr id="10" name="Group 4"/>
          <p:cNvGrpSpPr>
            <a:grpSpLocks/>
          </p:cNvGrpSpPr>
          <p:nvPr/>
        </p:nvGrpSpPr>
        <p:grpSpPr bwMode="auto">
          <a:xfrm>
            <a:off x="1086180" y="3678201"/>
            <a:ext cx="4349916" cy="2254881"/>
            <a:chOff x="556" y="1902"/>
            <a:chExt cx="2697" cy="1820"/>
          </a:xfrm>
        </p:grpSpPr>
        <p:sp>
          <p:nvSpPr>
            <p:cNvPr id="11" name="Text Box 5"/>
            <p:cNvSpPr txBox="1">
              <a:spLocks noChangeArrowheads="1"/>
            </p:cNvSpPr>
            <p:nvPr/>
          </p:nvSpPr>
          <p:spPr bwMode="auto">
            <a:xfrm rot="-5400000">
              <a:off x="-17" y="2581"/>
              <a:ext cx="1713" cy="568"/>
            </a:xfrm>
            <a:prstGeom prst="rect">
              <a:avLst/>
            </a:prstGeom>
            <a:noFill/>
            <a:ln w="9525">
              <a:noFill/>
              <a:miter lim="800000"/>
              <a:headEnd/>
              <a:tailEnd/>
            </a:ln>
          </p:spPr>
          <p:txBody>
            <a:bodyPr/>
            <a:lstStyle/>
            <a:p>
              <a:pPr marL="342900" indent="-342900" algn="ctr">
                <a:spcBef>
                  <a:spcPct val="20000"/>
                </a:spcBef>
              </a:pPr>
              <a:r>
                <a:rPr lang="en-AU" sz="1400" b="1" dirty="0"/>
                <a:t>QUARTERLY</a:t>
              </a:r>
            </a:p>
            <a:p>
              <a:pPr marL="342900" indent="-342900" algn="ctr">
                <a:spcBef>
                  <a:spcPct val="20000"/>
                </a:spcBef>
              </a:pPr>
              <a:r>
                <a:rPr lang="en-AU" sz="1400" b="1" dirty="0"/>
                <a:t>COLOUR TAG</a:t>
              </a:r>
              <a:r>
                <a:rPr lang="en-AU" sz="1100" b="1" dirty="0">
                  <a:solidFill>
                    <a:srgbClr val="333399"/>
                  </a:solidFill>
                </a:rPr>
                <a:t> </a:t>
              </a:r>
            </a:p>
          </p:txBody>
        </p:sp>
        <p:pic>
          <p:nvPicPr>
            <p:cNvPr id="12" name="Picture 6"/>
            <p:cNvPicPr>
              <a:picLocks noChangeArrowheads="1"/>
            </p:cNvPicPr>
            <p:nvPr/>
          </p:nvPicPr>
          <p:blipFill>
            <a:blip r:embed="rId3" cstate="print"/>
            <a:srcRect b="3775"/>
            <a:stretch>
              <a:fillRect/>
            </a:stretch>
          </p:blipFill>
          <p:spPr bwMode="auto">
            <a:xfrm>
              <a:off x="1222" y="1902"/>
              <a:ext cx="2031" cy="1820"/>
            </a:xfrm>
            <a:prstGeom prst="rect">
              <a:avLst/>
            </a:prstGeom>
            <a:noFill/>
            <a:ln w="9525">
              <a:noFill/>
              <a:miter lim="800000"/>
              <a:headEnd/>
              <a:tailEnd/>
            </a:ln>
          </p:spPr>
        </p:pic>
      </p:grpSp>
      <p:sp>
        <p:nvSpPr>
          <p:cNvPr id="3" name="TextBox 2"/>
          <p:cNvSpPr txBox="1"/>
          <p:nvPr/>
        </p:nvSpPr>
        <p:spPr>
          <a:xfrm>
            <a:off x="5724128" y="3848407"/>
            <a:ext cx="2232248" cy="307777"/>
          </a:xfrm>
          <a:prstGeom prst="rect">
            <a:avLst/>
          </a:prstGeom>
          <a:noFill/>
        </p:spPr>
        <p:txBody>
          <a:bodyPr wrap="square" rtlCol="0">
            <a:spAutoFit/>
          </a:bodyPr>
          <a:lstStyle/>
          <a:p>
            <a:r>
              <a:rPr lang="en-AU" sz="1400" b="1" dirty="0"/>
              <a:t>December - February</a:t>
            </a:r>
          </a:p>
        </p:txBody>
      </p:sp>
      <p:sp>
        <p:nvSpPr>
          <p:cNvPr id="16" name="TextBox 15"/>
          <p:cNvSpPr txBox="1"/>
          <p:nvPr/>
        </p:nvSpPr>
        <p:spPr>
          <a:xfrm>
            <a:off x="5724128" y="4432498"/>
            <a:ext cx="2232248" cy="307777"/>
          </a:xfrm>
          <a:prstGeom prst="rect">
            <a:avLst/>
          </a:prstGeom>
          <a:noFill/>
        </p:spPr>
        <p:txBody>
          <a:bodyPr wrap="square" rtlCol="0">
            <a:spAutoFit/>
          </a:bodyPr>
          <a:lstStyle/>
          <a:p>
            <a:r>
              <a:rPr lang="en-AU" sz="1400" b="1" dirty="0"/>
              <a:t>March - May</a:t>
            </a:r>
          </a:p>
        </p:txBody>
      </p:sp>
      <p:sp>
        <p:nvSpPr>
          <p:cNvPr id="17" name="TextBox 16"/>
          <p:cNvSpPr txBox="1"/>
          <p:nvPr/>
        </p:nvSpPr>
        <p:spPr>
          <a:xfrm>
            <a:off x="5724128" y="4941168"/>
            <a:ext cx="2232248" cy="307777"/>
          </a:xfrm>
          <a:prstGeom prst="rect">
            <a:avLst/>
          </a:prstGeom>
          <a:noFill/>
        </p:spPr>
        <p:txBody>
          <a:bodyPr wrap="square" rtlCol="0">
            <a:spAutoFit/>
          </a:bodyPr>
          <a:lstStyle/>
          <a:p>
            <a:r>
              <a:rPr lang="en-AU" sz="1400" b="1" dirty="0"/>
              <a:t>June - August</a:t>
            </a:r>
          </a:p>
        </p:txBody>
      </p:sp>
      <p:sp>
        <p:nvSpPr>
          <p:cNvPr id="18" name="TextBox 17"/>
          <p:cNvSpPr txBox="1"/>
          <p:nvPr/>
        </p:nvSpPr>
        <p:spPr>
          <a:xfrm>
            <a:off x="5713437" y="5451673"/>
            <a:ext cx="2232248" cy="307777"/>
          </a:xfrm>
          <a:prstGeom prst="rect">
            <a:avLst/>
          </a:prstGeom>
          <a:noFill/>
        </p:spPr>
        <p:txBody>
          <a:bodyPr wrap="square" rtlCol="0">
            <a:spAutoFit/>
          </a:bodyPr>
          <a:lstStyle/>
          <a:p>
            <a:r>
              <a:rPr lang="en-AU" sz="1400" b="1" dirty="0"/>
              <a:t>September - November</a:t>
            </a:r>
          </a:p>
        </p:txBody>
      </p:sp>
      <p:pic>
        <p:nvPicPr>
          <p:cNvPr id="13" name="Picture 12"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595163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Perth Office YAT\Office Entry Screen\Images\171114_SpenceDusk_HQ.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1" r="11505"/>
          <a:stretch/>
        </p:blipFill>
        <p:spPr bwMode="auto">
          <a:xfrm>
            <a:off x="-103449" y="0"/>
            <a:ext cx="9247449"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23928" y="1196752"/>
            <a:ext cx="4824536" cy="5186035"/>
          </a:xfrm>
          <a:prstGeom prst="rect">
            <a:avLst/>
          </a:prstGeom>
          <a:solidFill>
            <a:schemeClr val="bg1">
              <a:alpha val="91000"/>
            </a:schemeClr>
          </a:solidFill>
        </p:spPr>
        <p:txBody>
          <a:bodyPr wrap="square" rtlCol="0">
            <a:spAutoFit/>
          </a:bodyPr>
          <a:lstStyle/>
          <a:p>
            <a:pPr algn="ctr"/>
            <a:r>
              <a:rPr lang="en-AU" sz="2800" b="1" dirty="0"/>
              <a:t>Working at Heights</a:t>
            </a:r>
            <a:br>
              <a:rPr lang="en-AU" sz="2800" b="1" dirty="0"/>
            </a:br>
            <a:br>
              <a:rPr lang="en-AU" sz="2800" b="1" dirty="0"/>
            </a:br>
            <a:r>
              <a:rPr lang="en-AU" sz="1100" b="1" dirty="0"/>
              <a:t>Working at Heights definition:</a:t>
            </a:r>
            <a:br>
              <a:rPr lang="en-AU" sz="1100" dirty="0"/>
            </a:br>
            <a:r>
              <a:rPr lang="en-AU" sz="1100" dirty="0"/>
              <a:t>“ Is where the person can, or has the potential to fall from one level to another and injure him or herself. This includes the potential to fall through openings, into excavations, or from one level to another.”</a:t>
            </a:r>
            <a:br>
              <a:rPr lang="en-AU" sz="1100" dirty="0"/>
            </a:br>
            <a:br>
              <a:rPr lang="en-AU" sz="1100" dirty="0"/>
            </a:br>
            <a:r>
              <a:rPr lang="en-AU" sz="1100" b="1" dirty="0"/>
              <a:t>There is NO height minimum for working at heights at Sino Iron.</a:t>
            </a:r>
            <a:br>
              <a:rPr lang="en-AU" sz="1100" b="1" dirty="0"/>
            </a:br>
            <a:br>
              <a:rPr lang="en-AU" sz="1100" b="1" dirty="0"/>
            </a:br>
            <a:r>
              <a:rPr lang="en-AU" sz="1100" dirty="0"/>
              <a:t>There are 2 main risks relating to all tasks involving Working at Heights: Fall from height and falling objects</a:t>
            </a:r>
            <a:br>
              <a:rPr lang="en-AU" sz="1100" dirty="0"/>
            </a:br>
            <a:br>
              <a:rPr lang="en-AU" sz="1100" dirty="0"/>
            </a:br>
            <a:r>
              <a:rPr lang="en-AU" sz="1100" dirty="0"/>
              <a:t>Many people are killed or injured each year from working at heights, many of these incidents could have been prevented by putting some simple controls in place</a:t>
            </a:r>
            <a:br>
              <a:rPr lang="en-AU" sz="1100" dirty="0"/>
            </a:br>
            <a:br>
              <a:rPr lang="en-AU" sz="1100" dirty="0"/>
            </a:br>
            <a:r>
              <a:rPr lang="en-AU" sz="1100" dirty="0"/>
              <a:t>As you move around site performing tasks, the job you preformed yesterday that didn’t require you to WSAH might now require you to simply because you have moved a few feet or things have changed</a:t>
            </a:r>
            <a:br>
              <a:rPr lang="en-AU" sz="1100" dirty="0"/>
            </a:br>
            <a:br>
              <a:rPr lang="en-AU" sz="1100" dirty="0"/>
            </a:br>
            <a:r>
              <a:rPr lang="en-AU" sz="1100" dirty="0"/>
              <a:t>Before commencing any Work At Height ensure that:</a:t>
            </a:r>
            <a:br>
              <a:rPr lang="en-AU" sz="1100" dirty="0"/>
            </a:br>
            <a:br>
              <a:rPr lang="en-AU" sz="1100" dirty="0"/>
            </a:br>
            <a:r>
              <a:rPr lang="en-AU" sz="1100" dirty="0"/>
              <a:t>- All Personnel have been trained to Work At Heights</a:t>
            </a:r>
            <a:br>
              <a:rPr lang="en-AU" sz="1100" dirty="0"/>
            </a:br>
            <a:r>
              <a:rPr lang="en-AU" sz="1100" dirty="0"/>
              <a:t>- You have been VOC’s for Working At heights on this site</a:t>
            </a:r>
            <a:br>
              <a:rPr lang="en-AU" sz="1100" dirty="0"/>
            </a:br>
            <a:r>
              <a:rPr lang="en-AU" sz="1100" dirty="0"/>
              <a:t>- The JHA stipulates all control measures and they have been implemented</a:t>
            </a:r>
            <a:br>
              <a:rPr lang="en-AU" sz="1100" dirty="0"/>
            </a:br>
            <a:r>
              <a:rPr lang="en-AU" sz="1100" dirty="0"/>
              <a:t>- You have a  Working At Heights checklist that has been signed by your Supervisor for the task being performed</a:t>
            </a:r>
            <a:endParaRPr lang="en-AU" sz="2800" b="1" dirty="0"/>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273405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is is what the world’s largest underground mine looks like"/>
          <p:cNvPicPr>
            <a:picLocks noChangeAspect="1" noChangeArrowheads="1"/>
          </p:cNvPicPr>
          <p:nvPr/>
        </p:nvPicPr>
        <p:blipFill rotWithShape="1">
          <a:blip r:embed="rId2">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79912" y="1556792"/>
            <a:ext cx="5112568" cy="4431983"/>
          </a:xfrm>
          <a:prstGeom prst="rect">
            <a:avLst/>
          </a:prstGeom>
          <a:solidFill>
            <a:schemeClr val="bg1"/>
          </a:solidFill>
        </p:spPr>
        <p:txBody>
          <a:bodyPr wrap="square" rtlCol="0">
            <a:spAutoFit/>
          </a:bodyPr>
          <a:lstStyle/>
          <a:p>
            <a:pPr algn="ctr"/>
            <a:r>
              <a:rPr lang="en-AU" sz="2800" b="1" dirty="0"/>
              <a:t>Working in Confined Space</a:t>
            </a:r>
            <a:br>
              <a:rPr lang="en-AU" sz="2800" b="1" dirty="0"/>
            </a:br>
            <a:br>
              <a:rPr lang="en-AU" sz="2800" b="1" dirty="0"/>
            </a:br>
            <a:r>
              <a:rPr lang="en-AU" sz="1100" b="1" dirty="0"/>
              <a:t>Confined Space definition: </a:t>
            </a:r>
            <a:br>
              <a:rPr lang="en-AU" sz="1100" dirty="0"/>
            </a:br>
            <a:r>
              <a:rPr lang="en-AU" sz="1100" dirty="0"/>
              <a:t>“An enclosed or partially enclosed space that is at atmospheric pressure during occupancy and is not intended or designed as a normal place of work.”</a:t>
            </a:r>
            <a:br>
              <a:rPr lang="en-AU" sz="1100" dirty="0"/>
            </a:br>
            <a:br>
              <a:rPr lang="en-AU" sz="1100" dirty="0"/>
            </a:br>
            <a:r>
              <a:rPr lang="en-AU" sz="1100" dirty="0"/>
              <a:t>Before working or entering into a Confined Space, please ensure that:</a:t>
            </a:r>
            <a:br>
              <a:rPr lang="en-AU" sz="1100" dirty="0"/>
            </a:br>
            <a:br>
              <a:rPr lang="en-AU" sz="1100" dirty="0"/>
            </a:br>
            <a:r>
              <a:rPr lang="en-AU" sz="1100" dirty="0"/>
              <a:t>- All Personnel have been Confined Space trained</a:t>
            </a:r>
            <a:br>
              <a:rPr lang="en-AU" sz="1100" dirty="0"/>
            </a:br>
            <a:r>
              <a:rPr lang="en-AU" sz="1100" dirty="0"/>
              <a:t>- A JHA for the Confined Space has been completed and authorised</a:t>
            </a:r>
            <a:br>
              <a:rPr lang="en-AU" sz="1100" dirty="0"/>
            </a:br>
            <a:r>
              <a:rPr lang="en-AU" sz="1100" dirty="0"/>
              <a:t>- A Rescue Plan has been prepared for the Confined Space</a:t>
            </a:r>
            <a:br>
              <a:rPr lang="en-AU" sz="1100" dirty="0"/>
            </a:br>
            <a:r>
              <a:rPr lang="en-AU" sz="1100" dirty="0"/>
              <a:t>- You have a trained Confined Space Entry</a:t>
            </a:r>
            <a:br>
              <a:rPr lang="en-AU" sz="1100" dirty="0"/>
            </a:br>
            <a:r>
              <a:rPr lang="en-AU" sz="1100" dirty="0"/>
              <a:t>- The Confined Space has been gas tested before each entry</a:t>
            </a:r>
            <a:br>
              <a:rPr lang="en-AU" sz="1100" dirty="0"/>
            </a:br>
            <a:r>
              <a:rPr lang="en-AU" sz="1100" dirty="0"/>
              <a:t>- The Confined Space Entry has an Entry Log  Sign-On Sheet</a:t>
            </a:r>
            <a:br>
              <a:rPr lang="en-AU" sz="1100" dirty="0"/>
            </a:br>
            <a:r>
              <a:rPr lang="en-AU" sz="1100" dirty="0"/>
              <a:t>- External ventilation is in place (required for cutting, welding, grinding, spray painting, sand blasting </a:t>
            </a:r>
            <a:r>
              <a:rPr lang="en-AU" sz="1100" dirty="0" err="1"/>
              <a:t>etc</a:t>
            </a:r>
            <a:r>
              <a:rPr lang="en-AU" sz="1100" dirty="0"/>
              <a:t>)</a:t>
            </a:r>
            <a:br>
              <a:rPr lang="en-AU" sz="1100" dirty="0"/>
            </a:br>
            <a:r>
              <a:rPr lang="en-AU" sz="1100" dirty="0"/>
              <a:t>- The Confined Space Entry point is barricaded and signed when the confined space Sentry is not present</a:t>
            </a:r>
            <a:br>
              <a:rPr lang="en-AU" sz="1100" dirty="0"/>
            </a:br>
            <a:r>
              <a:rPr lang="en-AU" sz="1100" dirty="0"/>
              <a:t>- A Confined Space Checklist is available to assess work areas which are Confined Spaces</a:t>
            </a:r>
            <a:br>
              <a:rPr lang="en-AU" sz="2800" b="1" dirty="0"/>
            </a:br>
            <a:endParaRPr lang="en-AU" sz="2800" b="1" dirty="0"/>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816929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75731">
            <a:off x="5776500" y="1845431"/>
            <a:ext cx="2731004" cy="336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9592" y="1481003"/>
            <a:ext cx="4464496" cy="3616375"/>
          </a:xfrm>
          <a:prstGeom prst="rect">
            <a:avLst/>
          </a:prstGeom>
          <a:noFill/>
        </p:spPr>
        <p:txBody>
          <a:bodyPr wrap="square" rtlCol="0">
            <a:spAutoFit/>
          </a:bodyPr>
          <a:lstStyle/>
          <a:p>
            <a:r>
              <a:rPr lang="en-AU" sz="2800" b="1" dirty="0"/>
              <a:t>Hand Safety</a:t>
            </a:r>
            <a:br>
              <a:rPr lang="en-AU" dirty="0"/>
            </a:br>
            <a:br>
              <a:rPr lang="en-AU" dirty="0"/>
            </a:br>
            <a:r>
              <a:rPr lang="en-AU" sz="1100" dirty="0"/>
              <a:t>Our hands are one of the most important tools we have and we use them for everything!</a:t>
            </a:r>
            <a:br>
              <a:rPr lang="en-AU" sz="1100" dirty="0"/>
            </a:br>
            <a:br>
              <a:rPr lang="en-AU" sz="1100" dirty="0"/>
            </a:br>
            <a:r>
              <a:rPr lang="en-AU" sz="1100" dirty="0"/>
              <a:t>Imagine how you would cope if you lost one or both of your hands?</a:t>
            </a:r>
            <a:br>
              <a:rPr lang="en-AU" sz="1100" dirty="0"/>
            </a:br>
            <a:br>
              <a:rPr lang="en-AU" sz="1100" dirty="0"/>
            </a:br>
            <a:r>
              <a:rPr lang="en-AU" sz="1100" dirty="0"/>
              <a:t>We use our hands to help us explore the world around us by touching and feeling everything. We use our hands often without thinking and this is when we can get hurt.</a:t>
            </a:r>
            <a:br>
              <a:rPr lang="en-AU" sz="1100" dirty="0"/>
            </a:br>
            <a:br>
              <a:rPr lang="en-AU" sz="1100" dirty="0"/>
            </a:br>
            <a:r>
              <a:rPr lang="en-AU" sz="1100" dirty="0"/>
              <a:t>ALWAYS protect your hands by wearing the correct gloves for the task and remember to ALWAYS wear your gloves!</a:t>
            </a:r>
            <a:br>
              <a:rPr lang="en-AU" sz="1100" dirty="0"/>
            </a:br>
            <a:br>
              <a:rPr lang="en-AU" sz="1100" dirty="0"/>
            </a:br>
            <a:r>
              <a:rPr lang="en-AU" sz="1100" dirty="0"/>
              <a:t>Never put your hands where they can be trapped or crushed.</a:t>
            </a:r>
            <a:br>
              <a:rPr lang="en-AU" sz="1100" dirty="0"/>
            </a:br>
            <a:br>
              <a:rPr lang="en-AU" sz="1100" dirty="0"/>
            </a:br>
            <a:r>
              <a:rPr lang="en-AU" sz="1100" b="1" dirty="0"/>
              <a:t>Stay focused and think before acting!</a:t>
            </a:r>
            <a:br>
              <a:rPr lang="en-AU" dirty="0"/>
            </a:br>
            <a:endParaRPr lang="en-AU" dirty="0"/>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344966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lock out tag out">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33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4" name="TextBox 3"/>
          <p:cNvSpPr txBox="1"/>
          <p:nvPr/>
        </p:nvSpPr>
        <p:spPr>
          <a:xfrm>
            <a:off x="323528" y="692696"/>
            <a:ext cx="6192688" cy="5724644"/>
          </a:xfrm>
          <a:prstGeom prst="rect">
            <a:avLst/>
          </a:prstGeom>
          <a:solidFill>
            <a:srgbClr val="F8F8F8">
              <a:alpha val="81961"/>
            </a:srgbClr>
          </a:solidFill>
        </p:spPr>
        <p:txBody>
          <a:bodyPr wrap="square" rtlCol="0">
            <a:spAutoFit/>
          </a:bodyPr>
          <a:lstStyle/>
          <a:p>
            <a:pPr algn="ctr"/>
            <a:r>
              <a:rPr lang="en-AU" sz="2800" b="1" dirty="0"/>
              <a:t>Hazardous Energy Control</a:t>
            </a:r>
            <a:br>
              <a:rPr lang="en-AU" sz="2800" b="1" dirty="0"/>
            </a:br>
            <a:br>
              <a:rPr lang="en-AU" sz="2800" b="1" dirty="0"/>
            </a:br>
            <a:r>
              <a:rPr lang="en-AU" sz="1000" dirty="0"/>
              <a:t>When people interact with a source of hazardous energy the end result is often disastrous.</a:t>
            </a:r>
            <a:br>
              <a:rPr lang="en-AU" sz="1000" dirty="0"/>
            </a:br>
            <a:br>
              <a:rPr lang="en-AU" sz="1000" dirty="0"/>
            </a:br>
            <a:r>
              <a:rPr lang="en-AU" sz="1000" dirty="0"/>
              <a:t>Hazardous energy is controlled by a well formulated process of isolation, locking and tagging.</a:t>
            </a:r>
            <a:br>
              <a:rPr lang="en-AU" sz="1000" dirty="0"/>
            </a:br>
            <a:r>
              <a:rPr lang="en-AU" sz="1000" dirty="0"/>
              <a:t>This process is often referred to as LOTO – Lockout </a:t>
            </a:r>
            <a:r>
              <a:rPr lang="en-AU" sz="1000" dirty="0" err="1"/>
              <a:t>Tagout</a:t>
            </a:r>
            <a:br>
              <a:rPr lang="en-AU" sz="1000" dirty="0"/>
            </a:br>
            <a:br>
              <a:rPr lang="en-AU" sz="1000" dirty="0"/>
            </a:br>
            <a:r>
              <a:rPr lang="en-AU" sz="1000" b="1" dirty="0"/>
              <a:t>Hazardous Energy Source Examples</a:t>
            </a:r>
            <a:br>
              <a:rPr lang="en-AU" sz="1000" dirty="0"/>
            </a:br>
            <a:br>
              <a:rPr lang="en-AU" sz="1000" dirty="0"/>
            </a:br>
            <a:r>
              <a:rPr lang="en-AU" sz="1000" dirty="0"/>
              <a:t>Live electrical lines</a:t>
            </a:r>
            <a:br>
              <a:rPr lang="en-AU" sz="1000" dirty="0"/>
            </a:br>
            <a:r>
              <a:rPr lang="en-AU" sz="1000" dirty="0"/>
              <a:t>Electrical capacitors</a:t>
            </a:r>
            <a:br>
              <a:rPr lang="en-AU" sz="1000" dirty="0"/>
            </a:br>
            <a:r>
              <a:rPr lang="en-AU" sz="1000" dirty="0"/>
              <a:t>Lasers</a:t>
            </a:r>
            <a:br>
              <a:rPr lang="en-AU" sz="1000" dirty="0"/>
            </a:br>
            <a:r>
              <a:rPr lang="en-AU" sz="1000" dirty="0"/>
              <a:t>Engines</a:t>
            </a:r>
            <a:br>
              <a:rPr lang="en-AU" sz="1000" dirty="0"/>
            </a:br>
            <a:r>
              <a:rPr lang="en-AU" sz="1000" dirty="0"/>
              <a:t>Moving parts</a:t>
            </a:r>
            <a:br>
              <a:rPr lang="en-AU" sz="1000" dirty="0"/>
            </a:br>
            <a:r>
              <a:rPr lang="en-AU" sz="1000" dirty="0"/>
              <a:t>Hydraulic lifts</a:t>
            </a:r>
            <a:br>
              <a:rPr lang="en-AU" sz="1000" dirty="0"/>
            </a:br>
            <a:r>
              <a:rPr lang="en-AU" sz="1000" dirty="0"/>
              <a:t>Pneumatic (air pressure) lines</a:t>
            </a:r>
            <a:br>
              <a:rPr lang="en-AU" sz="1000" dirty="0"/>
            </a:br>
            <a:r>
              <a:rPr lang="en-AU" sz="1000" dirty="0"/>
              <a:t>Springs</a:t>
            </a:r>
            <a:br>
              <a:rPr lang="en-AU" sz="1000" dirty="0"/>
            </a:br>
            <a:br>
              <a:rPr lang="en-AU" sz="1000" dirty="0"/>
            </a:br>
            <a:r>
              <a:rPr lang="en-AU" sz="1000" b="1" dirty="0"/>
              <a:t>What type of Injuries can occur?</a:t>
            </a:r>
            <a:br>
              <a:rPr lang="en-AU" sz="1000" dirty="0"/>
            </a:br>
            <a:br>
              <a:rPr lang="en-AU" sz="1000" dirty="0"/>
            </a:br>
            <a:r>
              <a:rPr lang="en-AU" sz="1000" dirty="0"/>
              <a:t>Electrocution from live electrical or moving mechanical parts</a:t>
            </a:r>
            <a:br>
              <a:rPr lang="en-AU" sz="1000" dirty="0"/>
            </a:br>
            <a:r>
              <a:rPr lang="en-AU" sz="1000" dirty="0"/>
              <a:t>Scalding from steam or hot liquids</a:t>
            </a:r>
            <a:br>
              <a:rPr lang="en-AU" sz="1000" dirty="0"/>
            </a:br>
            <a:r>
              <a:rPr lang="en-AU" sz="1000" dirty="0"/>
              <a:t>Chemical burns or exposure to chemicals</a:t>
            </a:r>
            <a:br>
              <a:rPr lang="en-AU" sz="1000" dirty="0"/>
            </a:br>
            <a:r>
              <a:rPr lang="en-AU" sz="1000" dirty="0"/>
              <a:t>Machinery deep cuts and lacerations</a:t>
            </a:r>
            <a:br>
              <a:rPr lang="en-AU" sz="1000" dirty="0"/>
            </a:br>
            <a:r>
              <a:rPr lang="en-AU" sz="1000" dirty="0"/>
              <a:t>Machinery crush injuries</a:t>
            </a:r>
            <a:br>
              <a:rPr lang="en-AU" sz="1000" dirty="0"/>
            </a:br>
            <a:r>
              <a:rPr lang="en-AU" sz="1000" dirty="0"/>
              <a:t>Machinery amputation</a:t>
            </a:r>
            <a:br>
              <a:rPr lang="en-AU" sz="1000" dirty="0"/>
            </a:br>
            <a:br>
              <a:rPr lang="en-AU" sz="1000" dirty="0"/>
            </a:br>
            <a:r>
              <a:rPr lang="en-AU" sz="1000" b="1" dirty="0"/>
              <a:t>When is LOTO required?</a:t>
            </a:r>
            <a:br>
              <a:rPr lang="en-AU" sz="1000" dirty="0"/>
            </a:br>
            <a:br>
              <a:rPr lang="en-AU" sz="1000" dirty="0"/>
            </a:br>
            <a:r>
              <a:rPr lang="en-AU" sz="1000" dirty="0"/>
              <a:t>When servicing or repairing machinery or equipment that has the potential to be energized or started</a:t>
            </a:r>
            <a:br>
              <a:rPr lang="en-AU" sz="1000" dirty="0"/>
            </a:br>
            <a:br>
              <a:rPr lang="en-AU" sz="1000" dirty="0"/>
            </a:br>
            <a:r>
              <a:rPr lang="en-AU" sz="1000" dirty="0"/>
              <a:t>Where there is the potential for an unexpected machinery start up or release of stored energy that could cause injury or damage</a:t>
            </a:r>
            <a:endParaRPr lang="en-AU" sz="2000" b="1" dirty="0"/>
          </a:p>
        </p:txBody>
      </p:sp>
    </p:spTree>
    <p:extLst>
      <p:ext uri="{BB962C8B-B14F-4D97-AF65-F5344CB8AC3E}">
        <p14:creationId xmlns:p14="http://schemas.microsoft.com/office/powerpoint/2010/main" val="1599256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out of service tags on machiner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5696" y="1268760"/>
            <a:ext cx="5688632" cy="4570482"/>
          </a:xfrm>
          <a:prstGeom prst="rect">
            <a:avLst/>
          </a:prstGeom>
          <a:solidFill>
            <a:srgbClr val="F8F8F8">
              <a:alpha val="81176"/>
            </a:srgbClr>
          </a:solidFill>
        </p:spPr>
        <p:txBody>
          <a:bodyPr wrap="square" rtlCol="0">
            <a:spAutoFit/>
          </a:bodyPr>
          <a:lstStyle/>
          <a:p>
            <a:pPr algn="ctr"/>
            <a:r>
              <a:rPr lang="en-AU" sz="2800" b="1" dirty="0"/>
              <a:t>Electrical Lockout Devices</a:t>
            </a:r>
            <a:br>
              <a:rPr lang="en-AU" sz="2800" b="1" dirty="0"/>
            </a:br>
            <a:br>
              <a:rPr lang="en-AU" sz="2800" b="1" dirty="0"/>
            </a:br>
            <a:r>
              <a:rPr lang="en-AU" sz="1400" b="1" dirty="0">
                <a:solidFill>
                  <a:srgbClr val="FF0000"/>
                </a:solidFill>
              </a:rPr>
              <a:t>Warning!</a:t>
            </a:r>
            <a:br>
              <a:rPr lang="en-AU" sz="1100" dirty="0"/>
            </a:br>
            <a:br>
              <a:rPr lang="en-AU" sz="1100" dirty="0"/>
            </a:br>
            <a:r>
              <a:rPr lang="en-AU" sz="1100" dirty="0"/>
              <a:t>Push buttons, selector switches and other similar devices are NOT considered Lockout Devices and must NOT being used as a substitute for the lockout devices.</a:t>
            </a:r>
            <a:br>
              <a:rPr lang="en-AU" sz="1100" dirty="0"/>
            </a:br>
            <a:br>
              <a:rPr lang="en-AU" sz="1100" dirty="0"/>
            </a:br>
            <a:br>
              <a:rPr lang="en-AU" sz="1100" dirty="0"/>
            </a:br>
            <a:br>
              <a:rPr lang="en-AU" sz="1100" dirty="0"/>
            </a:br>
            <a:r>
              <a:rPr lang="en-AU" sz="2800" b="1" dirty="0"/>
              <a:t>Out of Service Tags</a:t>
            </a:r>
            <a:br>
              <a:rPr lang="en-AU" sz="2800" b="1" dirty="0"/>
            </a:br>
            <a:br>
              <a:rPr lang="en-AU" sz="2800" b="1" dirty="0"/>
            </a:br>
            <a:r>
              <a:rPr lang="en-AU" sz="1100" dirty="0"/>
              <a:t>Out of Service Tags are used to identify and to place faulty or defective equipment or machinery out of service in order to prevent possible injury or damage to plant or equipment.</a:t>
            </a:r>
            <a:br>
              <a:rPr lang="en-AU" sz="1100" dirty="0"/>
            </a:br>
            <a:br>
              <a:rPr lang="en-AU" sz="1100" dirty="0"/>
            </a:br>
            <a:r>
              <a:rPr lang="en-AU" sz="1100" dirty="0"/>
              <a:t>Anyone can attach an Out of Service Tag to faulty or defective equipment.</a:t>
            </a:r>
            <a:br>
              <a:rPr lang="en-AU" sz="1100" dirty="0"/>
            </a:br>
            <a:br>
              <a:rPr lang="en-AU" sz="1100" dirty="0"/>
            </a:br>
            <a:r>
              <a:rPr lang="en-AU" sz="1100" dirty="0"/>
              <a:t>All sections on the tag are to be completed correctly.</a:t>
            </a:r>
            <a:br>
              <a:rPr lang="en-AU" sz="1100" dirty="0"/>
            </a:br>
            <a:br>
              <a:rPr lang="en-AU" sz="1100" dirty="0"/>
            </a:br>
            <a:r>
              <a:rPr lang="en-AU" sz="1100" dirty="0"/>
              <a:t>The person who has attached the Out of Service Tag must immediately inform his/her Supervisor why the equipment tag has been placed on the equipment.</a:t>
            </a:r>
            <a:endParaRPr lang="en-AU" sz="6000" b="1" dirty="0"/>
          </a:p>
        </p:txBody>
      </p:sp>
      <p:pic>
        <p:nvPicPr>
          <p:cNvPr id="3" name="Picture 2"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89956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09"/>
          <a:stretch/>
        </p:blipFill>
        <p:spPr bwMode="auto">
          <a:xfrm>
            <a:off x="1136" y="0"/>
            <a:ext cx="91428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259" y="685116"/>
            <a:ext cx="5003929" cy="1754326"/>
          </a:xfrm>
          <a:prstGeom prst="rect">
            <a:avLst/>
          </a:prstGeom>
          <a:solidFill>
            <a:srgbClr val="F8F8F8">
              <a:alpha val="83137"/>
            </a:srgbClr>
          </a:solidFill>
        </p:spPr>
        <p:txBody>
          <a:bodyPr wrap="square" rtlCol="0">
            <a:spAutoFit/>
          </a:bodyPr>
          <a:lstStyle/>
          <a:p>
            <a:pPr algn="ctr"/>
            <a:r>
              <a:rPr lang="en-AU" sz="1200" dirty="0"/>
              <a:t>Sino Iron mine site as potentially harmful mineral fibre. </a:t>
            </a:r>
            <a:r>
              <a:rPr lang="en-AU" sz="1200" dirty="0" err="1"/>
              <a:t>Citic</a:t>
            </a:r>
            <a:r>
              <a:rPr lang="en-AU" sz="1200" dirty="0"/>
              <a:t> Pacific Mining is committed to fibrous minerals management on site through the CPM Fibrous Minerals Management Plan. This section of the Induction Program is to ensure that you are aware of the risks associated with fibrous minerals and how YAT will provide you with the best tools to protect yourself whilst working on this site.</a:t>
            </a:r>
            <a:br>
              <a:rPr lang="en-AU" sz="1200" dirty="0"/>
            </a:br>
            <a:br>
              <a:rPr lang="en-AU" sz="1200" dirty="0"/>
            </a:br>
            <a:r>
              <a:rPr lang="en-AU" sz="1200" dirty="0"/>
              <a:t>It is very important that you follow all procedures and processes for managing fibre.</a:t>
            </a:r>
          </a:p>
        </p:txBody>
      </p:sp>
      <p:pic>
        <p:nvPicPr>
          <p:cNvPr id="6" name="Picture 5"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3" name="TextBox 2"/>
          <p:cNvSpPr txBox="1"/>
          <p:nvPr/>
        </p:nvSpPr>
        <p:spPr>
          <a:xfrm rot="20828406">
            <a:off x="446042" y="3344275"/>
            <a:ext cx="2567642" cy="830997"/>
          </a:xfrm>
          <a:prstGeom prst="rect">
            <a:avLst/>
          </a:prstGeom>
          <a:solidFill>
            <a:schemeClr val="tx1"/>
          </a:solidFill>
          <a:ln w="6350">
            <a:solidFill>
              <a:schemeClr val="tx1"/>
            </a:solidFill>
          </a:ln>
        </p:spPr>
        <p:txBody>
          <a:bodyPr wrap="square" rtlCol="0">
            <a:spAutoFit/>
          </a:bodyPr>
          <a:lstStyle/>
          <a:p>
            <a:pPr algn="ctr"/>
            <a:r>
              <a:rPr lang="en-AU" sz="1600" b="1" dirty="0">
                <a:solidFill>
                  <a:srgbClr val="FF0000"/>
                </a:solidFill>
              </a:rPr>
              <a:t>Fibrous minerals is a general term for any fibre that occurs naturally</a:t>
            </a:r>
          </a:p>
        </p:txBody>
      </p:sp>
      <p:sp>
        <p:nvSpPr>
          <p:cNvPr id="5" name="TextBox 4"/>
          <p:cNvSpPr txBox="1"/>
          <p:nvPr/>
        </p:nvSpPr>
        <p:spPr>
          <a:xfrm rot="567433">
            <a:off x="3103123" y="4030434"/>
            <a:ext cx="2232248" cy="1323439"/>
          </a:xfrm>
          <a:prstGeom prst="rect">
            <a:avLst/>
          </a:prstGeom>
          <a:solidFill>
            <a:schemeClr val="tx1"/>
          </a:solidFill>
          <a:ln w="6350">
            <a:solidFill>
              <a:schemeClr val="tx1"/>
            </a:solidFill>
          </a:ln>
        </p:spPr>
        <p:txBody>
          <a:bodyPr wrap="square" rtlCol="0">
            <a:spAutoFit/>
          </a:bodyPr>
          <a:lstStyle/>
          <a:p>
            <a:pPr algn="ctr"/>
            <a:r>
              <a:rPr lang="en-AU" sz="1600" b="1" dirty="0">
                <a:solidFill>
                  <a:srgbClr val="FF0000"/>
                </a:solidFill>
              </a:rPr>
              <a:t>There are many types of potentially hazardous fibrous minerals or fibres that are found all over the world</a:t>
            </a:r>
          </a:p>
        </p:txBody>
      </p:sp>
      <p:sp>
        <p:nvSpPr>
          <p:cNvPr id="4" name="TextBox 3"/>
          <p:cNvSpPr txBox="1"/>
          <p:nvPr/>
        </p:nvSpPr>
        <p:spPr>
          <a:xfrm rot="352075">
            <a:off x="805080" y="5119981"/>
            <a:ext cx="2232248" cy="830997"/>
          </a:xfrm>
          <a:prstGeom prst="rect">
            <a:avLst/>
          </a:prstGeom>
          <a:solidFill>
            <a:schemeClr val="tx1"/>
          </a:solidFill>
          <a:ln w="6350">
            <a:solidFill>
              <a:schemeClr val="tx1"/>
            </a:solidFill>
          </a:ln>
        </p:spPr>
        <p:txBody>
          <a:bodyPr wrap="square" rtlCol="0">
            <a:spAutoFit/>
          </a:bodyPr>
          <a:lstStyle/>
          <a:p>
            <a:pPr algn="ctr"/>
            <a:r>
              <a:rPr lang="en-AU" sz="1600" b="1" dirty="0">
                <a:solidFill>
                  <a:srgbClr val="FF0000"/>
                </a:solidFill>
              </a:rPr>
              <a:t>Not all fibres are considered hazardous or dangerous</a:t>
            </a:r>
          </a:p>
        </p:txBody>
      </p:sp>
    </p:spTree>
    <p:extLst>
      <p:ext uri="{BB962C8B-B14F-4D97-AF65-F5344CB8AC3E}">
        <p14:creationId xmlns:p14="http://schemas.microsoft.com/office/powerpoint/2010/main" val="1784582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worker with respiratory masks">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0" y="0"/>
            <a:ext cx="9144000" cy="6858000"/>
          </a:xfrm>
          <a:prstGeom prst="rect">
            <a:avLst/>
          </a:prstGeom>
          <a:blipFill dpi="0" rotWithShape="1">
            <a:blip r:embed="rId4">
              <a:alphaModFix amt="50000"/>
            </a:blip>
            <a:srcRect/>
            <a:tile tx="0" ty="0" sx="100000" sy="100000" flip="none" algn="tl"/>
          </a:blipFill>
          <a:effectLst>
            <a:outerShdw blurRad="50800" dist="50800" dir="5400000" algn="ctr" rotWithShape="0">
              <a:srgbClr val="000000"/>
            </a:outerShdw>
          </a:effectLst>
        </p:spPr>
      </p:pic>
      <p:pic>
        <p:nvPicPr>
          <p:cNvPr id="2" name="Picture 1" descr="YAT Construction lo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4" name="TextBox 3"/>
          <p:cNvSpPr txBox="1"/>
          <p:nvPr/>
        </p:nvSpPr>
        <p:spPr>
          <a:xfrm>
            <a:off x="1907704" y="1289953"/>
            <a:ext cx="5472608" cy="4278094"/>
          </a:xfrm>
          <a:prstGeom prst="rect">
            <a:avLst/>
          </a:prstGeom>
          <a:solidFill>
            <a:srgbClr val="F8F8F8">
              <a:alpha val="83922"/>
            </a:srgbClr>
          </a:solidFill>
        </p:spPr>
        <p:txBody>
          <a:bodyPr wrap="square" rtlCol="0">
            <a:spAutoFit/>
          </a:bodyPr>
          <a:lstStyle/>
          <a:p>
            <a:pPr algn="ctr"/>
            <a:r>
              <a:rPr lang="en-AU" sz="2800" b="1" dirty="0"/>
              <a:t>Where is fibre found on this site?</a:t>
            </a:r>
          </a:p>
          <a:p>
            <a:pPr algn="ctr"/>
            <a:br>
              <a:rPr lang="en-AU" sz="1200" dirty="0"/>
            </a:br>
            <a:br>
              <a:rPr lang="en-AU" sz="1200" dirty="0"/>
            </a:br>
            <a:r>
              <a:rPr lang="en-AU" sz="1200" dirty="0"/>
              <a:t>Extensive studies have identified fibrous minerals in our main source of ore on the mine site. Areas that have been confirmed or are suspected to contain fibrous minerals are marked as a designated area. A single designated area status applies across CPM operations.</a:t>
            </a:r>
            <a:br>
              <a:rPr lang="en-AU" sz="1200" dirty="0"/>
            </a:br>
            <a:br>
              <a:rPr lang="en-AU" sz="1200" dirty="0"/>
            </a:br>
            <a:r>
              <a:rPr lang="en-AU" sz="1200" dirty="0"/>
              <a:t>When entering a designated area you must adhere to all signage and instruction. No person shall enter a designated area without: Completing a respiratory fit test and wearing their assigned mask.</a:t>
            </a:r>
            <a:br>
              <a:rPr lang="en-AU" sz="1200" dirty="0"/>
            </a:br>
            <a:br>
              <a:rPr lang="en-AU" sz="1200" dirty="0"/>
            </a:br>
            <a:br>
              <a:rPr lang="en-AU" sz="1200" dirty="0"/>
            </a:br>
            <a:br>
              <a:rPr lang="en-AU" sz="1200" dirty="0"/>
            </a:br>
            <a:r>
              <a:rPr lang="en-AU" sz="2800" b="1" dirty="0"/>
              <a:t>What can I do to protect myself?</a:t>
            </a:r>
          </a:p>
          <a:p>
            <a:pPr algn="ctr"/>
            <a:br>
              <a:rPr lang="en-AU" sz="1200" dirty="0"/>
            </a:br>
            <a:r>
              <a:rPr lang="en-AU" sz="1200" dirty="0"/>
              <a:t>All personnel must follow all safety procedures onsite. These procedures include information on: Wearing PPE, safe removal of masks, use, storage and maintenance of masks, being clean shaven at all times, decontamination and dust suppression.</a:t>
            </a:r>
          </a:p>
          <a:p>
            <a:pPr algn="ctr"/>
            <a:endParaRPr lang="en-AU" sz="1200" dirty="0"/>
          </a:p>
        </p:txBody>
      </p:sp>
    </p:spTree>
    <p:extLst>
      <p:ext uri="{BB962C8B-B14F-4D97-AF65-F5344CB8AC3E}">
        <p14:creationId xmlns:p14="http://schemas.microsoft.com/office/powerpoint/2010/main" val="322618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Image result for respiratory mask on mine 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556792"/>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899592" y="660351"/>
            <a:ext cx="7408333" cy="5832648"/>
          </a:xfrm>
          <a:solidFill>
            <a:schemeClr val="bg1">
              <a:alpha val="64000"/>
            </a:schemeClr>
          </a:solidFill>
        </p:spPr>
        <p:txBody>
          <a:bodyPr>
            <a:normAutofit fontScale="92500" lnSpcReduction="10000"/>
          </a:bodyPr>
          <a:lstStyle/>
          <a:p>
            <a:pPr marL="0" indent="0" algn="ctr">
              <a:buNone/>
            </a:pPr>
            <a:br>
              <a:rPr lang="en-AU" sz="1100" dirty="0"/>
            </a:br>
            <a:br>
              <a:rPr lang="en-AU" sz="1100" dirty="0"/>
            </a:br>
            <a:r>
              <a:rPr lang="en-AU" sz="2800" b="1" dirty="0"/>
              <a:t>Respiratory Requirements</a:t>
            </a:r>
            <a:br>
              <a:rPr lang="en-AU" sz="1100" dirty="0"/>
            </a:br>
            <a:br>
              <a:rPr lang="en-AU" sz="1100" dirty="0"/>
            </a:br>
            <a:r>
              <a:rPr lang="en-AU" sz="1100" dirty="0"/>
              <a:t>In accordance with </a:t>
            </a:r>
            <a:r>
              <a:rPr lang="en-AU" sz="1100" dirty="0" err="1"/>
              <a:t>Citic</a:t>
            </a:r>
            <a:r>
              <a:rPr lang="en-AU" sz="1100" dirty="0"/>
              <a:t> Pacific Mining’s Health and Safety Procedure, all Personnel who are required to wear Respiratory Protective Equipment (RPE) must comply with the following requirements:</a:t>
            </a:r>
          </a:p>
          <a:p>
            <a:pPr marL="0" indent="0" algn="ctr">
              <a:buNone/>
            </a:pP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br>
              <a:rPr lang="en-AU" sz="1100" dirty="0"/>
            </a:br>
            <a:r>
              <a:rPr lang="en-AU" sz="1100" b="1" dirty="0"/>
              <a:t>Clean shaven requirement</a:t>
            </a:r>
            <a:br>
              <a:rPr lang="en-AU" sz="1100" dirty="0"/>
            </a:br>
            <a:br>
              <a:rPr lang="en-AU" sz="1100" dirty="0"/>
            </a:br>
            <a:r>
              <a:rPr lang="en-AU" sz="1100" dirty="0"/>
              <a:t>Beard growth, long hair and facial features may prevent an adequate seal between the wearer’s face and the fitting surface of Respiratory Protective Equipment (RPE)</a:t>
            </a:r>
            <a:br>
              <a:rPr lang="en-AU" sz="1100" dirty="0"/>
            </a:br>
            <a:br>
              <a:rPr lang="en-AU" sz="1100" dirty="0"/>
            </a:br>
            <a:r>
              <a:rPr lang="en-AU" sz="1100" dirty="0"/>
              <a:t>To be considered clean shaven, faces must be clear of stubble or beards where the respirator makes contact with the skin</a:t>
            </a:r>
            <a:br>
              <a:rPr lang="en-AU" sz="1100" dirty="0"/>
            </a:br>
            <a:br>
              <a:rPr lang="en-AU" sz="1100" dirty="0"/>
            </a:br>
            <a:r>
              <a:rPr lang="en-AU" sz="1100" dirty="0"/>
              <a:t> Employees shall not be fit tested if they have facial hair that interferes with the seal between the face and the respirator</a:t>
            </a:r>
            <a:br>
              <a:rPr lang="en-AU" sz="1100" dirty="0"/>
            </a:br>
            <a:br>
              <a:rPr lang="en-AU" sz="1100" dirty="0"/>
            </a:br>
            <a:r>
              <a:rPr lang="en-AU" sz="1100" dirty="0"/>
              <a:t>Employees who are not clean shaven shall not be allowed to wear a respirator</a:t>
            </a:r>
            <a:br>
              <a:rPr lang="en-AU" sz="1100" dirty="0"/>
            </a:br>
            <a:br>
              <a:rPr lang="en-AU" sz="1100" dirty="0"/>
            </a:br>
            <a:r>
              <a:rPr lang="en-AU" sz="1100" dirty="0"/>
              <a:t>Employees must not enter mandatory respiratory protection zones without an approved fit tested respirator</a:t>
            </a:r>
            <a:br>
              <a:rPr lang="en-AU" sz="1100" dirty="0"/>
            </a:br>
            <a:br>
              <a:rPr lang="en-AU" sz="1100" dirty="0"/>
            </a:br>
            <a:r>
              <a:rPr lang="en-AU" sz="1100" dirty="0"/>
              <a:t>This requirement also applied to specific tasks that require respirator use in areas outside of Designated or P2 Areas</a:t>
            </a:r>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533439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66" r="14943"/>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867834" y="2204864"/>
            <a:ext cx="7408333" cy="4104456"/>
          </a:xfrm>
          <a:solidFill>
            <a:schemeClr val="bg1">
              <a:alpha val="79000"/>
            </a:schemeClr>
          </a:solidFill>
        </p:spPr>
        <p:txBody>
          <a:bodyPr>
            <a:noAutofit/>
          </a:bodyPr>
          <a:lstStyle/>
          <a:p>
            <a:pPr marL="0" indent="0" algn="ctr">
              <a:buNone/>
            </a:pPr>
            <a:r>
              <a:rPr lang="en-AU" sz="1100" dirty="0"/>
              <a:t>To deliver exceptional design, construction and maintenance outcomes for our Clients through highly effective teamwork, communication and attention to detail. To exceed out Clients expectations.</a:t>
            </a:r>
            <a:br>
              <a:rPr lang="en-AU" sz="1100" dirty="0"/>
            </a:br>
            <a:br>
              <a:rPr lang="en-AU" sz="1100" dirty="0"/>
            </a:br>
            <a:r>
              <a:rPr lang="en-AU" sz="1100" dirty="0"/>
              <a:t>‘To Design, Create and Surpass’</a:t>
            </a:r>
            <a:br>
              <a:rPr lang="en-AU" sz="1100" dirty="0"/>
            </a:br>
            <a:br>
              <a:rPr lang="en-AU" sz="1100" dirty="0"/>
            </a:br>
            <a:r>
              <a:rPr lang="en-AU" sz="1400" b="1" dirty="0"/>
              <a:t>OUR VALUES</a:t>
            </a:r>
            <a:br>
              <a:rPr lang="en-AU" sz="1100" dirty="0"/>
            </a:br>
            <a:br>
              <a:rPr lang="en-AU" sz="1100" dirty="0"/>
            </a:br>
            <a:r>
              <a:rPr lang="en-AU" sz="1000" b="1" dirty="0"/>
              <a:t>Teamwork</a:t>
            </a:r>
            <a:br>
              <a:rPr lang="en-AU" sz="1100" dirty="0"/>
            </a:br>
            <a:r>
              <a:rPr lang="en-AU" sz="1100" dirty="0"/>
              <a:t>We work together towards our common goals</a:t>
            </a:r>
            <a:br>
              <a:rPr lang="en-AU" sz="1100" dirty="0"/>
            </a:br>
            <a:r>
              <a:rPr lang="en-AU" sz="1100" dirty="0"/>
              <a:t>We take responsibility and are accountable to our own roles</a:t>
            </a:r>
            <a:br>
              <a:rPr lang="en-AU" sz="1100" dirty="0"/>
            </a:br>
            <a:r>
              <a:rPr lang="en-AU" sz="1100" dirty="0"/>
              <a:t>We communicate with respect and honesty</a:t>
            </a:r>
            <a:br>
              <a:rPr lang="en-AU" sz="1100" dirty="0"/>
            </a:br>
            <a:br>
              <a:rPr lang="en-AU" sz="1100" dirty="0"/>
            </a:br>
            <a:r>
              <a:rPr lang="en-AU" sz="1000" b="1" dirty="0"/>
              <a:t>Commitment</a:t>
            </a:r>
            <a:br>
              <a:rPr lang="en-AU" sz="1100" dirty="0"/>
            </a:br>
            <a:r>
              <a:rPr lang="en-AU" sz="1100" dirty="0"/>
              <a:t>We are committed to our people</a:t>
            </a:r>
            <a:br>
              <a:rPr lang="en-AU" sz="1100" dirty="0"/>
            </a:br>
            <a:r>
              <a:rPr lang="en-AU" sz="1100" dirty="0"/>
              <a:t>We are committed to continuous improvement</a:t>
            </a:r>
            <a:br>
              <a:rPr lang="en-AU" sz="1100" dirty="0"/>
            </a:br>
            <a:br>
              <a:rPr lang="en-AU" sz="1100" dirty="0"/>
            </a:br>
            <a:r>
              <a:rPr lang="en-AU" sz="1000" b="1" dirty="0"/>
              <a:t>Flexibility</a:t>
            </a:r>
            <a:br>
              <a:rPr lang="en-AU" sz="1100" dirty="0"/>
            </a:br>
            <a:r>
              <a:rPr lang="en-AU" sz="1100" dirty="0"/>
              <a:t>We are able to accept and manage change</a:t>
            </a:r>
            <a:br>
              <a:rPr lang="en-AU" sz="1100" dirty="0"/>
            </a:br>
            <a:r>
              <a:rPr lang="en-AU" sz="1100" dirty="0"/>
              <a:t>We are highly adaptable, no job is too big or too small</a:t>
            </a:r>
            <a:br>
              <a:rPr lang="en-AU" sz="1100" dirty="0"/>
            </a:br>
            <a:br>
              <a:rPr lang="en-AU" sz="1100" dirty="0"/>
            </a:br>
            <a:r>
              <a:rPr lang="en-AU" sz="1000" b="1" dirty="0"/>
              <a:t>Safety</a:t>
            </a:r>
            <a:br>
              <a:rPr lang="en-AU" sz="1100" dirty="0"/>
            </a:br>
            <a:r>
              <a:rPr lang="en-AU" sz="1100" dirty="0"/>
              <a:t>YAT staff take care of each other ensuring safe practices</a:t>
            </a:r>
            <a:br>
              <a:rPr lang="en-AU" sz="1100" dirty="0"/>
            </a:br>
            <a:r>
              <a:rPr lang="en-AU" sz="1100" dirty="0"/>
              <a:t>We want our Contractors and Clients to feel safe when working with YAT</a:t>
            </a:r>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116632"/>
            <a:ext cx="852685" cy="576064"/>
          </a:xfrm>
          <a:prstGeom prst="rect">
            <a:avLst/>
          </a:prstGeom>
          <a:solidFill>
            <a:schemeClr val="bg1"/>
          </a:solidFill>
          <a:ln w="9525">
            <a:solidFill>
              <a:schemeClr val="bg1">
                <a:lumMod val="100000"/>
                <a:lumOff val="0"/>
              </a:schemeClr>
            </a:solidFill>
            <a:miter lim="800000"/>
            <a:headEnd/>
            <a:tailEnd/>
          </a:ln>
        </p:spPr>
      </p:pic>
      <p:sp>
        <p:nvSpPr>
          <p:cNvPr id="6" name="TextBox 5"/>
          <p:cNvSpPr txBox="1"/>
          <p:nvPr/>
        </p:nvSpPr>
        <p:spPr>
          <a:xfrm>
            <a:off x="2293620" y="1052736"/>
            <a:ext cx="4824536" cy="584775"/>
          </a:xfrm>
          <a:prstGeom prst="rect">
            <a:avLst/>
          </a:prstGeom>
          <a:solidFill>
            <a:schemeClr val="bg1">
              <a:alpha val="85000"/>
            </a:schemeClr>
          </a:solidFill>
        </p:spPr>
        <p:txBody>
          <a:bodyPr wrap="square" rtlCol="0">
            <a:spAutoFit/>
          </a:bodyPr>
          <a:lstStyle/>
          <a:p>
            <a:pPr algn="ctr"/>
            <a:r>
              <a:rPr lang="en-AU" sz="3200" b="1" dirty="0"/>
              <a:t>YAT Mission Statement</a:t>
            </a:r>
          </a:p>
        </p:txBody>
      </p:sp>
    </p:spTree>
    <p:extLst>
      <p:ext uri="{BB962C8B-B14F-4D97-AF65-F5344CB8AC3E}">
        <p14:creationId xmlns:p14="http://schemas.microsoft.com/office/powerpoint/2010/main" val="7811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764704"/>
            <a:ext cx="8507012" cy="5229955"/>
          </a:xfrm>
          <a:prstGeom prst="rect">
            <a:avLst/>
          </a:prstGeom>
        </p:spPr>
      </p:pic>
      <p:pic>
        <p:nvPicPr>
          <p:cNvPr id="3" name="Picture 2"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59822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t="5450"/>
          <a:stretch/>
        </p:blipFill>
        <p:spPr>
          <a:xfrm>
            <a:off x="899592" y="1340768"/>
            <a:ext cx="7382905" cy="5089036"/>
          </a:xfrm>
          <a:prstGeom prst="rect">
            <a:avLst/>
          </a:prstGeom>
        </p:spPr>
      </p:pic>
      <p:sp>
        <p:nvSpPr>
          <p:cNvPr id="5" name="TextBox 4"/>
          <p:cNvSpPr txBox="1"/>
          <p:nvPr/>
        </p:nvSpPr>
        <p:spPr>
          <a:xfrm>
            <a:off x="1127840" y="620688"/>
            <a:ext cx="4968552" cy="523220"/>
          </a:xfrm>
          <a:prstGeom prst="rect">
            <a:avLst/>
          </a:prstGeom>
          <a:noFill/>
        </p:spPr>
        <p:txBody>
          <a:bodyPr wrap="square" rtlCol="0">
            <a:spAutoFit/>
          </a:bodyPr>
          <a:lstStyle/>
          <a:p>
            <a:r>
              <a:rPr lang="en-AU" sz="1400" b="1" dirty="0"/>
              <a:t>Designated Zone Maps</a:t>
            </a:r>
            <a:br>
              <a:rPr lang="en-AU" sz="1400" b="1" dirty="0"/>
            </a:br>
            <a:r>
              <a:rPr lang="en-AU" sz="1400" b="1" dirty="0"/>
              <a:t>Concentrator Area</a:t>
            </a:r>
          </a:p>
        </p:txBody>
      </p:sp>
    </p:spTree>
    <p:extLst>
      <p:ext uri="{BB962C8B-B14F-4D97-AF65-F5344CB8AC3E}">
        <p14:creationId xmlns:p14="http://schemas.microsoft.com/office/powerpoint/2010/main" val="606839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t="7258"/>
          <a:stretch/>
        </p:blipFill>
        <p:spPr>
          <a:xfrm>
            <a:off x="755576" y="1158384"/>
            <a:ext cx="7916380" cy="5159556"/>
          </a:xfrm>
          <a:prstGeom prst="rect">
            <a:avLst/>
          </a:prstGeom>
        </p:spPr>
      </p:pic>
      <p:pic>
        <p:nvPicPr>
          <p:cNvPr id="3" name="Picture 2"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4" name="TextBox 3"/>
          <p:cNvSpPr txBox="1"/>
          <p:nvPr/>
        </p:nvSpPr>
        <p:spPr>
          <a:xfrm>
            <a:off x="1187624" y="620688"/>
            <a:ext cx="3888432" cy="523220"/>
          </a:xfrm>
          <a:prstGeom prst="rect">
            <a:avLst/>
          </a:prstGeom>
          <a:noFill/>
        </p:spPr>
        <p:txBody>
          <a:bodyPr wrap="square" rtlCol="0">
            <a:spAutoFit/>
          </a:bodyPr>
          <a:lstStyle/>
          <a:p>
            <a:r>
              <a:rPr lang="en-AU" sz="1400" b="1" dirty="0"/>
              <a:t>Designated Zone Maps</a:t>
            </a:r>
            <a:br>
              <a:rPr lang="en-AU" sz="1400" b="1" dirty="0"/>
            </a:br>
            <a:r>
              <a:rPr lang="en-AU" sz="1400" b="1" dirty="0"/>
              <a:t>Stockyard and Conveyors</a:t>
            </a:r>
          </a:p>
        </p:txBody>
      </p:sp>
    </p:spTree>
    <p:extLst>
      <p:ext uri="{BB962C8B-B14F-4D97-AF65-F5344CB8AC3E}">
        <p14:creationId xmlns:p14="http://schemas.microsoft.com/office/powerpoint/2010/main" val="3874751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pic>
        <p:nvPicPr>
          <p:cNvPr id="3" name="Picture 2"/>
          <p:cNvPicPr>
            <a:picLocks noChangeAspect="1"/>
          </p:cNvPicPr>
          <p:nvPr/>
        </p:nvPicPr>
        <p:blipFill>
          <a:blip r:embed="rId3"/>
          <a:stretch>
            <a:fillRect/>
          </a:stretch>
        </p:blipFill>
        <p:spPr>
          <a:xfrm>
            <a:off x="1187624" y="1268760"/>
            <a:ext cx="7088906" cy="4953188"/>
          </a:xfrm>
          <a:prstGeom prst="rect">
            <a:avLst/>
          </a:prstGeom>
        </p:spPr>
      </p:pic>
      <p:sp>
        <p:nvSpPr>
          <p:cNvPr id="5" name="TextBox 4"/>
          <p:cNvSpPr txBox="1"/>
          <p:nvPr/>
        </p:nvSpPr>
        <p:spPr>
          <a:xfrm>
            <a:off x="1043608" y="620688"/>
            <a:ext cx="3384376" cy="523220"/>
          </a:xfrm>
          <a:prstGeom prst="rect">
            <a:avLst/>
          </a:prstGeom>
          <a:noFill/>
        </p:spPr>
        <p:txBody>
          <a:bodyPr wrap="square" rtlCol="0">
            <a:spAutoFit/>
          </a:bodyPr>
          <a:lstStyle/>
          <a:p>
            <a:r>
              <a:rPr lang="en-AU" sz="1400" b="1" dirty="0"/>
              <a:t>Designated Zone Maps</a:t>
            </a:r>
            <a:br>
              <a:rPr lang="en-AU" sz="1400" b="1" dirty="0"/>
            </a:br>
            <a:r>
              <a:rPr lang="en-AU" sz="1400" b="1" dirty="0"/>
              <a:t>Tailings Storage Facility</a:t>
            </a:r>
          </a:p>
        </p:txBody>
      </p:sp>
    </p:spTree>
    <p:extLst>
      <p:ext uri="{BB962C8B-B14F-4D97-AF65-F5344CB8AC3E}">
        <p14:creationId xmlns:p14="http://schemas.microsoft.com/office/powerpoint/2010/main" val="1888544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5475"/>
          <a:stretch/>
        </p:blipFill>
        <p:spPr>
          <a:xfrm>
            <a:off x="712953" y="1484784"/>
            <a:ext cx="7901813" cy="4761801"/>
          </a:xfrm>
          <a:prstGeom prst="rect">
            <a:avLst/>
          </a:prstGeom>
        </p:spPr>
      </p:pic>
      <p:sp>
        <p:nvSpPr>
          <p:cNvPr id="4" name="TextBox 3"/>
          <p:cNvSpPr txBox="1"/>
          <p:nvPr/>
        </p:nvSpPr>
        <p:spPr>
          <a:xfrm>
            <a:off x="1115616" y="682824"/>
            <a:ext cx="6552728" cy="523220"/>
          </a:xfrm>
          <a:prstGeom prst="rect">
            <a:avLst/>
          </a:prstGeom>
          <a:noFill/>
        </p:spPr>
        <p:txBody>
          <a:bodyPr wrap="square" rtlCol="0">
            <a:spAutoFit/>
          </a:bodyPr>
          <a:lstStyle/>
          <a:p>
            <a:r>
              <a:rPr lang="en-AU" sz="1400" b="1" dirty="0"/>
              <a:t>Designated Zone Maps</a:t>
            </a:r>
            <a:br>
              <a:rPr lang="en-AU" sz="1400" b="1" dirty="0"/>
            </a:br>
            <a:r>
              <a:rPr lang="en-AU" sz="1400" b="1" dirty="0"/>
              <a:t>Cape Break Water and Filtrate Thickeners and Concentrate Storage Tanks</a:t>
            </a:r>
          </a:p>
        </p:txBody>
      </p:sp>
    </p:spTree>
    <p:extLst>
      <p:ext uri="{BB962C8B-B14F-4D97-AF65-F5344CB8AC3E}">
        <p14:creationId xmlns:p14="http://schemas.microsoft.com/office/powerpoint/2010/main" val="154838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t="6061"/>
          <a:stretch/>
        </p:blipFill>
        <p:spPr>
          <a:xfrm>
            <a:off x="1043608" y="1224246"/>
            <a:ext cx="7773485" cy="5190408"/>
          </a:xfrm>
          <a:prstGeom prst="rect">
            <a:avLst/>
          </a:prstGeom>
        </p:spPr>
      </p:pic>
      <p:pic>
        <p:nvPicPr>
          <p:cNvPr id="3" name="Picture 2"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4" name="TextBox 3"/>
          <p:cNvSpPr txBox="1"/>
          <p:nvPr/>
        </p:nvSpPr>
        <p:spPr>
          <a:xfrm>
            <a:off x="1259632" y="731878"/>
            <a:ext cx="4752528" cy="523220"/>
          </a:xfrm>
          <a:prstGeom prst="rect">
            <a:avLst/>
          </a:prstGeom>
          <a:noFill/>
        </p:spPr>
        <p:txBody>
          <a:bodyPr wrap="square" rtlCol="0">
            <a:spAutoFit/>
          </a:bodyPr>
          <a:lstStyle/>
          <a:p>
            <a:r>
              <a:rPr lang="en-AU" sz="1400" b="1" dirty="0"/>
              <a:t>Designated Zone Maps</a:t>
            </a:r>
            <a:br>
              <a:rPr lang="en-AU" sz="1400" b="1" dirty="0"/>
            </a:br>
            <a:r>
              <a:rPr lang="en-AU" sz="1400" b="1" dirty="0"/>
              <a:t>Pit and Concentrator Overview</a:t>
            </a:r>
          </a:p>
        </p:txBody>
      </p:sp>
    </p:spTree>
    <p:extLst>
      <p:ext uri="{BB962C8B-B14F-4D97-AF65-F5344CB8AC3E}">
        <p14:creationId xmlns:p14="http://schemas.microsoft.com/office/powerpoint/2010/main" val="4148198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i Res Images Cyclones in Austral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 y="0"/>
            <a:ext cx="91468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4" name="TextBox 3"/>
          <p:cNvSpPr txBox="1"/>
          <p:nvPr/>
        </p:nvSpPr>
        <p:spPr>
          <a:xfrm>
            <a:off x="2771800" y="2614444"/>
            <a:ext cx="3816424" cy="1200329"/>
          </a:xfrm>
          <a:prstGeom prst="rect">
            <a:avLst/>
          </a:prstGeom>
          <a:solidFill>
            <a:schemeClr val="bg1">
              <a:alpha val="87000"/>
            </a:schemeClr>
          </a:solidFill>
        </p:spPr>
        <p:txBody>
          <a:bodyPr wrap="square" rtlCol="0">
            <a:spAutoFit/>
          </a:bodyPr>
          <a:lstStyle/>
          <a:p>
            <a:pPr algn="ctr"/>
            <a:r>
              <a:rPr lang="en-AU" sz="3600" b="1" dirty="0"/>
              <a:t>Cyclone Season Information</a:t>
            </a:r>
          </a:p>
        </p:txBody>
      </p:sp>
    </p:spTree>
    <p:extLst>
      <p:ext uri="{BB962C8B-B14F-4D97-AF65-F5344CB8AC3E}">
        <p14:creationId xmlns:p14="http://schemas.microsoft.com/office/powerpoint/2010/main" val="1061023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3" name="TextBox 2"/>
          <p:cNvSpPr txBox="1"/>
          <p:nvPr/>
        </p:nvSpPr>
        <p:spPr>
          <a:xfrm>
            <a:off x="1792258" y="908720"/>
            <a:ext cx="5616624" cy="5155257"/>
          </a:xfrm>
          <a:prstGeom prst="rect">
            <a:avLst/>
          </a:prstGeom>
          <a:noFill/>
        </p:spPr>
        <p:txBody>
          <a:bodyPr wrap="square" rtlCol="0">
            <a:spAutoFit/>
          </a:bodyPr>
          <a:lstStyle/>
          <a:p>
            <a:pPr algn="ctr"/>
            <a:r>
              <a:rPr lang="en-AU" sz="1600" b="1" dirty="0"/>
              <a:t>Alert Status</a:t>
            </a:r>
            <a:br>
              <a:rPr lang="en-AU" sz="1100" dirty="0"/>
            </a:br>
            <a:br>
              <a:rPr lang="en-AU" b="1" dirty="0"/>
            </a:br>
            <a:r>
              <a:rPr lang="en-AU" b="1" dirty="0"/>
              <a:t>PREPARATION</a:t>
            </a:r>
            <a:br>
              <a:rPr lang="en-AU" b="1" dirty="0"/>
            </a:br>
            <a:br>
              <a:rPr lang="en-AU" b="1" dirty="0"/>
            </a:br>
            <a:br>
              <a:rPr lang="en-AU" b="1" dirty="0"/>
            </a:br>
            <a:br>
              <a:rPr lang="en-AU" b="1" dirty="0"/>
            </a:br>
            <a:br>
              <a:rPr lang="en-AU" b="1" dirty="0"/>
            </a:br>
            <a:br>
              <a:rPr lang="en-AU" b="1" dirty="0"/>
            </a:br>
            <a:br>
              <a:rPr lang="en-AU" sz="1100" dirty="0"/>
            </a:br>
            <a:br>
              <a:rPr lang="en-AU" sz="1100" dirty="0"/>
            </a:br>
            <a:r>
              <a:rPr lang="en-AU" sz="1100" dirty="0"/>
              <a:t>A cyclone has formed off the coast and is less than 72 hours but greater than 48 hours away.</a:t>
            </a:r>
            <a:br>
              <a:rPr lang="en-AU" sz="1100" dirty="0"/>
            </a:br>
            <a:r>
              <a:rPr lang="en-AU" sz="1100" dirty="0"/>
              <a:t>Confirm your status and accommodation – are you being evacuated or are you staying on site?</a:t>
            </a:r>
            <a:br>
              <a:rPr lang="en-AU" sz="1100" dirty="0"/>
            </a:br>
            <a:br>
              <a:rPr lang="en-AU" sz="1100" dirty="0"/>
            </a:br>
            <a:r>
              <a:rPr lang="en-AU" sz="1100" dirty="0"/>
              <a:t>- People may be instructed to leave site for early R&amp;R</a:t>
            </a:r>
            <a:br>
              <a:rPr lang="en-AU" sz="1100" dirty="0"/>
            </a:br>
            <a:r>
              <a:rPr lang="en-AU" sz="1100" dirty="0"/>
              <a:t>- People may be delayed when returning to site from R&amp;R</a:t>
            </a:r>
            <a:br>
              <a:rPr lang="en-AU" sz="1100" dirty="0"/>
            </a:br>
            <a:r>
              <a:rPr lang="en-AU" sz="1100" dirty="0"/>
              <a:t>- Non-essential people will be moved off site</a:t>
            </a:r>
            <a:br>
              <a:rPr lang="en-AU" sz="1100" dirty="0"/>
            </a:br>
            <a:br>
              <a:rPr lang="en-AU" sz="1100" dirty="0"/>
            </a:br>
            <a:r>
              <a:rPr lang="en-AU" sz="1100" dirty="0"/>
              <a:t>If you are being evacuated – confirm your flights and ensure you arrive at your destination. Ensure that your Supervisor knows of your location at all times and you are aware of your requirements.</a:t>
            </a:r>
            <a:br>
              <a:rPr lang="en-AU" sz="1100" dirty="0"/>
            </a:br>
            <a:br>
              <a:rPr lang="en-AU" sz="1100" dirty="0"/>
            </a:br>
            <a:r>
              <a:rPr lang="en-AU" sz="1100" dirty="0"/>
              <a:t>Villages will supply sufficient food, water supplies and ration packs to those who are staying on site. </a:t>
            </a:r>
            <a:br>
              <a:rPr lang="en-AU" sz="1100" dirty="0"/>
            </a:br>
            <a:br>
              <a:rPr lang="en-AU" sz="1100" dirty="0"/>
            </a:br>
            <a:r>
              <a:rPr lang="en-AU" sz="1100" dirty="0"/>
              <a:t>All plant and equipment not intended to be used over the next 48 hours will be secured.</a:t>
            </a:r>
          </a:p>
        </p:txBody>
      </p:sp>
      <p:pic>
        <p:nvPicPr>
          <p:cNvPr id="4" name="Picture 2" descr="P - prepa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6758" y="1916832"/>
            <a:ext cx="1063625" cy="1268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753934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0162" y="908720"/>
            <a:ext cx="5616624" cy="4985980"/>
          </a:xfrm>
          <a:prstGeom prst="rect">
            <a:avLst/>
          </a:prstGeom>
          <a:noFill/>
        </p:spPr>
        <p:txBody>
          <a:bodyPr wrap="square" rtlCol="0">
            <a:spAutoFit/>
          </a:bodyPr>
          <a:lstStyle/>
          <a:p>
            <a:pPr algn="ctr"/>
            <a:r>
              <a:rPr lang="en-AU" sz="1600" b="1" dirty="0"/>
              <a:t>Alert Status</a:t>
            </a:r>
            <a:br>
              <a:rPr lang="en-AU" sz="1100" dirty="0"/>
            </a:br>
            <a:br>
              <a:rPr lang="en-AU" b="1" dirty="0"/>
            </a:br>
            <a:r>
              <a:rPr lang="en-AU" b="1" dirty="0"/>
              <a:t>TIE-DOWN</a:t>
            </a:r>
            <a:br>
              <a:rPr lang="en-AU" b="1" dirty="0"/>
            </a:br>
            <a:br>
              <a:rPr lang="en-AU" b="1" dirty="0"/>
            </a:br>
            <a:br>
              <a:rPr lang="en-AU" b="1" dirty="0"/>
            </a:br>
            <a:br>
              <a:rPr lang="en-AU" b="1" dirty="0"/>
            </a:br>
            <a:br>
              <a:rPr lang="en-AU" b="1" dirty="0"/>
            </a:br>
            <a:br>
              <a:rPr lang="en-AU" b="1" dirty="0"/>
            </a:br>
            <a:br>
              <a:rPr lang="en-AU" sz="1100" dirty="0"/>
            </a:br>
            <a:br>
              <a:rPr lang="en-AU" sz="1100" dirty="0"/>
            </a:br>
            <a:r>
              <a:rPr lang="en-AU" sz="1100" dirty="0"/>
              <a:t>Cyclone is less than 48 hours away from the project.</a:t>
            </a:r>
            <a:br>
              <a:rPr lang="en-AU" sz="1100" dirty="0"/>
            </a:br>
            <a:r>
              <a:rPr lang="en-AU" sz="1100" dirty="0"/>
              <a:t>People will have been informed if they are remaining on site or being relocated off site.</a:t>
            </a:r>
            <a:br>
              <a:rPr lang="en-AU" sz="1100" dirty="0"/>
            </a:br>
            <a:r>
              <a:rPr lang="en-AU" sz="1100" dirty="0"/>
              <a:t>All operational and construction activities will cease.</a:t>
            </a:r>
            <a:br>
              <a:rPr lang="en-AU" sz="1100" dirty="0"/>
            </a:br>
            <a:r>
              <a:rPr lang="en-AU" sz="1100" dirty="0"/>
              <a:t>Personnel who are remaining on site are to assist with tying down all work areas, even areas that you do not work in. Hard hats with chin straps, safety glasses, safety boots and gloves must be worn at all times during this stage due to the increasing winds. JHA’s will be drafted and will need to be adhered to in regards to the tie down process.</a:t>
            </a:r>
            <a:br>
              <a:rPr lang="en-AU" sz="1100" dirty="0"/>
            </a:br>
            <a:br>
              <a:rPr lang="en-AU" sz="1100" dirty="0"/>
            </a:br>
            <a:r>
              <a:rPr lang="en-AU" sz="1100" dirty="0"/>
              <a:t>Once tie down has been completed all essential Personnel will return to the respective accommodation. Updates on the cyclones status will be televised over the camps TV Service. Personnel are required to stay alert and be prepared. This includes Employees with accommodation within Karratha.</a:t>
            </a:r>
            <a:br>
              <a:rPr lang="en-AU" sz="1100" dirty="0"/>
            </a:br>
            <a:br>
              <a:rPr lang="en-AU" sz="1100" dirty="0"/>
            </a:br>
            <a:r>
              <a:rPr lang="en-AU" sz="1100" dirty="0"/>
              <a:t>Alcohol sales in the wet mess will cease.</a:t>
            </a:r>
          </a:p>
        </p:txBody>
      </p:sp>
      <p:pic>
        <p:nvPicPr>
          <p:cNvPr id="5" name="Picture 2" descr="Tie dow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1105" y="1986568"/>
            <a:ext cx="107473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629073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1124744"/>
            <a:ext cx="5616624" cy="4139595"/>
          </a:xfrm>
          <a:prstGeom prst="rect">
            <a:avLst/>
          </a:prstGeom>
          <a:noFill/>
        </p:spPr>
        <p:txBody>
          <a:bodyPr wrap="square" rtlCol="0">
            <a:spAutoFit/>
          </a:bodyPr>
          <a:lstStyle/>
          <a:p>
            <a:pPr algn="ctr"/>
            <a:r>
              <a:rPr lang="en-AU" sz="1600" b="1" dirty="0"/>
              <a:t>Alert Status</a:t>
            </a:r>
            <a:br>
              <a:rPr lang="en-AU" sz="1100" dirty="0"/>
            </a:br>
            <a:br>
              <a:rPr lang="en-AU" b="1" dirty="0"/>
            </a:br>
            <a:r>
              <a:rPr lang="en-AU" b="1" dirty="0"/>
              <a:t>SHELTER</a:t>
            </a:r>
            <a:br>
              <a:rPr lang="en-AU" b="1" dirty="0"/>
            </a:br>
            <a:br>
              <a:rPr lang="en-AU" b="1" dirty="0"/>
            </a:br>
            <a:br>
              <a:rPr lang="en-AU" b="1" dirty="0"/>
            </a:br>
            <a:br>
              <a:rPr lang="en-AU" b="1" dirty="0"/>
            </a:br>
            <a:br>
              <a:rPr lang="en-AU" b="1" dirty="0"/>
            </a:br>
            <a:br>
              <a:rPr lang="en-AU" b="1" dirty="0"/>
            </a:br>
            <a:br>
              <a:rPr lang="en-AU" sz="1100" dirty="0"/>
            </a:br>
            <a:br>
              <a:rPr lang="en-AU" sz="1100" dirty="0"/>
            </a:br>
            <a:r>
              <a:rPr lang="en-AU" sz="1100" dirty="0"/>
              <a:t>Cyclone is less than 12 hours away from the project.</a:t>
            </a:r>
            <a:br>
              <a:rPr lang="en-AU" sz="1100" dirty="0"/>
            </a:br>
            <a:br>
              <a:rPr lang="en-AU" sz="1100" dirty="0"/>
            </a:br>
            <a:r>
              <a:rPr lang="en-AU" sz="1100" dirty="0"/>
              <a:t>A siren will signal when the SINO Cyclone Status has changed to SHELTER.</a:t>
            </a:r>
            <a:br>
              <a:rPr lang="en-AU" sz="1100" dirty="0"/>
            </a:br>
            <a:br>
              <a:rPr lang="en-AU" sz="1100" dirty="0"/>
            </a:br>
            <a:r>
              <a:rPr lang="en-AU" sz="1100" dirty="0"/>
              <a:t>By this stage the site is secured and locked down.</a:t>
            </a:r>
            <a:br>
              <a:rPr lang="en-AU" sz="1100" dirty="0"/>
            </a:br>
            <a:r>
              <a:rPr lang="en-AU" sz="1100" dirty="0"/>
              <a:t>All Personnel will either have been relocated off site or been sent to an Accommodation Village.</a:t>
            </a:r>
            <a:br>
              <a:rPr lang="en-AU" sz="1100" dirty="0"/>
            </a:br>
            <a:br>
              <a:rPr lang="en-AU" sz="1100" dirty="0"/>
            </a:br>
            <a:r>
              <a:rPr lang="en-AU" sz="1100" dirty="0"/>
              <a:t>Personnel on site will be instructed to remain in their own accommodation or refuge centre until the all clear signal has sounded or you have directed to do so.</a:t>
            </a:r>
          </a:p>
        </p:txBody>
      </p:sp>
      <p:pic>
        <p:nvPicPr>
          <p:cNvPr id="3" name="Picture 2" descr="Shel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9292" y="2204864"/>
            <a:ext cx="10414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62275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nnielle Lovell\Desktop\171113_Escondida_H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971600" y="1484784"/>
            <a:ext cx="7408333" cy="4314792"/>
          </a:xfrm>
          <a:solidFill>
            <a:schemeClr val="bg1">
              <a:alpha val="69000"/>
            </a:schemeClr>
          </a:solidFill>
        </p:spPr>
        <p:txBody>
          <a:bodyPr>
            <a:normAutofit/>
          </a:bodyPr>
          <a:lstStyle/>
          <a:p>
            <a:pPr marL="0" indent="0" algn="ctr">
              <a:buNone/>
            </a:pPr>
            <a:br>
              <a:rPr lang="en-AU" sz="1100" b="1" dirty="0"/>
            </a:br>
            <a:r>
              <a:rPr lang="en-AU" sz="2800" b="1" dirty="0"/>
              <a:t>YAT Code of Conduct</a:t>
            </a:r>
            <a:br>
              <a:rPr lang="en-AU" sz="2400" b="1" dirty="0"/>
            </a:br>
            <a:br>
              <a:rPr lang="en-AU" sz="1000" b="1" dirty="0"/>
            </a:br>
            <a:r>
              <a:rPr lang="en-AU" sz="1000" b="1" dirty="0"/>
              <a:t>What is the YAT Code of Conduct?</a:t>
            </a:r>
            <a:br>
              <a:rPr lang="en-AU" sz="1100" b="1" dirty="0"/>
            </a:br>
            <a:br>
              <a:rPr lang="en-AU" sz="1100" b="1" dirty="0"/>
            </a:br>
            <a:r>
              <a:rPr lang="en-AU" sz="1100" dirty="0"/>
              <a:t>The Code of Conduct incorporates a professional and ethical framework to ensure that all team members are aware of the required standards of behaviour at YAT Engineering and Construction with respect to complete related actions and activities</a:t>
            </a:r>
            <a:br>
              <a:rPr lang="en-AU" sz="1100" dirty="0"/>
            </a:br>
            <a:br>
              <a:rPr lang="en-AU" sz="1000" dirty="0"/>
            </a:br>
            <a:r>
              <a:rPr lang="en-AU" sz="1000" b="1" dirty="0"/>
              <a:t>Why have the Code of Conduct?</a:t>
            </a:r>
            <a:br>
              <a:rPr lang="en-AU" sz="1100" dirty="0"/>
            </a:br>
            <a:br>
              <a:rPr lang="en-AU" sz="1100" dirty="0"/>
            </a:br>
            <a:r>
              <a:rPr lang="en-AU" sz="1100" dirty="0"/>
              <a:t>The Code sets the standards and guidelines in relation to behaviour at YAT Engineering and Construction</a:t>
            </a:r>
            <a:br>
              <a:rPr lang="en-AU" sz="1100" dirty="0"/>
            </a:br>
            <a:br>
              <a:rPr lang="en-AU" sz="1100" dirty="0"/>
            </a:br>
            <a:r>
              <a:rPr lang="en-AU" sz="1000" b="1" dirty="0"/>
              <a:t>What are the benefits of the Code of Conduct?</a:t>
            </a:r>
            <a:br>
              <a:rPr lang="en-AU" sz="1100" dirty="0"/>
            </a:br>
            <a:br>
              <a:rPr lang="en-AU" sz="1100" dirty="0"/>
            </a:br>
            <a:r>
              <a:rPr lang="en-AU" sz="1100" dirty="0"/>
              <a:t>- Creating an agreed way of behaving and operating for the entire Company</a:t>
            </a:r>
            <a:br>
              <a:rPr lang="en-AU" sz="1100" dirty="0"/>
            </a:br>
            <a:r>
              <a:rPr lang="en-AU" sz="1100" dirty="0"/>
              <a:t>- Company culture – team members know what is expected of them in terms of behaviour</a:t>
            </a:r>
            <a:br>
              <a:rPr lang="en-AU" sz="1100" dirty="0"/>
            </a:br>
            <a:r>
              <a:rPr lang="en-AU" sz="1100" dirty="0"/>
              <a:t>- Good communication with team members having a framework to look up when faced with a difficult situation</a:t>
            </a:r>
            <a:br>
              <a:rPr lang="en-AU" sz="1100" dirty="0"/>
            </a:br>
            <a:br>
              <a:rPr lang="en-AU" sz="1100" dirty="0"/>
            </a:br>
            <a:br>
              <a:rPr lang="en-AU" sz="1100" dirty="0"/>
            </a:br>
            <a:r>
              <a:rPr lang="en-AU" sz="1100" b="1" dirty="0"/>
              <a:t>As a new team member at YAT Engineering and Construction you are expected to read and understand the Code of Conduct. Please see your Supervisor if you are yet to receive a copy of the Code of Conduct or need any clarity on certain aspects of the document. </a:t>
            </a:r>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89768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High res australia cyclone images">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728"/>
          <a:stretch/>
        </p:blipFill>
        <p:spPr bwMode="auto">
          <a:xfrm>
            <a:off x="1" y="-20192"/>
            <a:ext cx="9143999" cy="68781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3688" y="2132856"/>
            <a:ext cx="5760640" cy="2000548"/>
          </a:xfrm>
          <a:prstGeom prst="rect">
            <a:avLst/>
          </a:prstGeom>
          <a:solidFill>
            <a:schemeClr val="bg1">
              <a:alpha val="74000"/>
            </a:schemeClr>
          </a:solidFill>
        </p:spPr>
        <p:txBody>
          <a:bodyPr wrap="square" rtlCol="0">
            <a:spAutoFit/>
          </a:bodyPr>
          <a:lstStyle/>
          <a:p>
            <a:pPr algn="ctr"/>
            <a:r>
              <a:rPr lang="en-AU" sz="1400" b="1" dirty="0"/>
              <a:t>How will people on site be managed during a Cyclone event?</a:t>
            </a:r>
            <a:br>
              <a:rPr lang="en-AU" sz="1100" dirty="0"/>
            </a:br>
            <a:br>
              <a:rPr lang="en-AU" sz="1100" dirty="0"/>
            </a:br>
            <a:r>
              <a:rPr lang="en-AU" sz="1100" dirty="0"/>
              <a:t>For all SHELTER alert cyclone events people may either be evacuated or remain on site. You will be notified if you are being evacuated or remaining on site.</a:t>
            </a:r>
            <a:br>
              <a:rPr lang="en-AU" sz="1100" dirty="0"/>
            </a:br>
            <a:br>
              <a:rPr lang="en-AU" sz="1100" dirty="0"/>
            </a:br>
            <a:r>
              <a:rPr lang="en-AU" sz="1100" dirty="0"/>
              <a:t>People must remain in their accommodation or refuge centre until instructed it is safe to leave</a:t>
            </a:r>
            <a:br>
              <a:rPr lang="en-AU" sz="1100" dirty="0"/>
            </a:br>
            <a:br>
              <a:rPr lang="en-AU" sz="1100" dirty="0"/>
            </a:br>
            <a:r>
              <a:rPr lang="en-AU" sz="1100" dirty="0"/>
              <a:t>All IL4 cyclone rated rooms are identified with a GREEN sticker on the outside of the room</a:t>
            </a:r>
            <a:br>
              <a:rPr lang="en-AU" sz="1100" dirty="0"/>
            </a:br>
            <a:br>
              <a:rPr lang="en-AU" sz="1100" dirty="0"/>
            </a:br>
            <a:r>
              <a:rPr lang="en-AU" sz="1100" dirty="0"/>
              <a:t>All IL4 rated village accommodation units and refuge centres comply with the Australian Standards for cyclone shelter.</a:t>
            </a:r>
          </a:p>
        </p:txBody>
      </p:sp>
      <p:pic>
        <p:nvPicPr>
          <p:cNvPr id="3" name="Picture 2"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pic>
        <p:nvPicPr>
          <p:cNvPr id="5" name="Picture 4" descr="YAT Constructi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3402"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108019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2226" y="986120"/>
            <a:ext cx="5616624" cy="4816703"/>
          </a:xfrm>
          <a:prstGeom prst="rect">
            <a:avLst/>
          </a:prstGeom>
          <a:noFill/>
        </p:spPr>
        <p:txBody>
          <a:bodyPr wrap="square" rtlCol="0">
            <a:spAutoFit/>
          </a:bodyPr>
          <a:lstStyle/>
          <a:p>
            <a:pPr algn="ctr"/>
            <a:r>
              <a:rPr lang="en-AU" sz="1600" b="1" dirty="0"/>
              <a:t>Alert Status</a:t>
            </a:r>
            <a:br>
              <a:rPr lang="en-AU" sz="1100" dirty="0"/>
            </a:br>
            <a:br>
              <a:rPr lang="en-AU" b="1" dirty="0"/>
            </a:br>
            <a:r>
              <a:rPr lang="en-AU" b="1" dirty="0"/>
              <a:t>ALL CLEAR</a:t>
            </a:r>
            <a:br>
              <a:rPr lang="en-AU" b="1" dirty="0"/>
            </a:br>
            <a:br>
              <a:rPr lang="en-AU" b="1" dirty="0"/>
            </a:br>
            <a:br>
              <a:rPr lang="en-AU" b="1" dirty="0"/>
            </a:br>
            <a:br>
              <a:rPr lang="en-AU" b="1" dirty="0"/>
            </a:br>
            <a:br>
              <a:rPr lang="en-AU" b="1" dirty="0"/>
            </a:br>
            <a:br>
              <a:rPr lang="en-AU" b="1" dirty="0"/>
            </a:br>
            <a:br>
              <a:rPr lang="en-AU" sz="1100" dirty="0"/>
            </a:br>
            <a:br>
              <a:rPr lang="en-AU" sz="1100" dirty="0"/>
            </a:br>
            <a:r>
              <a:rPr lang="en-AU" sz="1100" dirty="0"/>
              <a:t>The threat has passed, inspections are conducted prior to returning to work.</a:t>
            </a:r>
            <a:br>
              <a:rPr lang="en-AU" sz="1100" dirty="0"/>
            </a:br>
            <a:br>
              <a:rPr lang="en-AU" sz="1100" dirty="0"/>
            </a:br>
            <a:r>
              <a:rPr lang="en-AU" sz="1100" dirty="0"/>
              <a:t>The Cyclone Committee will announce the all CLEAR with caution status when the cyclone has passed and winds have abated to a point where it is safe to conduct surveys.</a:t>
            </a:r>
            <a:br>
              <a:rPr lang="en-AU" sz="1100" dirty="0"/>
            </a:br>
            <a:br>
              <a:rPr lang="en-AU" sz="1100" dirty="0"/>
            </a:br>
            <a:r>
              <a:rPr lang="en-AU" sz="1100" dirty="0"/>
              <a:t>Sirens will sound at each village to advise when the status is all CLEAR.</a:t>
            </a:r>
            <a:br>
              <a:rPr lang="en-AU" sz="1100" dirty="0"/>
            </a:br>
            <a:br>
              <a:rPr lang="en-AU" sz="1100" dirty="0"/>
            </a:br>
            <a:r>
              <a:rPr lang="en-AU" sz="1100" dirty="0"/>
              <a:t>All Personnel are required to proceed with caution and are not permitted to return to work or site until they are instructed to, by their Supervisor.</a:t>
            </a:r>
            <a:br>
              <a:rPr lang="en-AU" sz="1100" dirty="0"/>
            </a:br>
            <a:br>
              <a:rPr lang="en-AU" sz="1100" dirty="0"/>
            </a:br>
            <a:br>
              <a:rPr lang="en-AU" sz="1100" dirty="0"/>
            </a:br>
            <a:r>
              <a:rPr lang="en-AU" sz="1100" b="1" dirty="0"/>
              <a:t>Everyone must remain Fit for Work during cyclone events on site.</a:t>
            </a:r>
            <a:br>
              <a:rPr lang="en-AU" sz="1100" dirty="0"/>
            </a:br>
            <a:endParaRPr lang="en-AU" sz="1100" dirty="0"/>
          </a:p>
        </p:txBody>
      </p:sp>
      <p:pic>
        <p:nvPicPr>
          <p:cNvPr id="3" name="Picture 2" descr="all cl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2532" y="2060848"/>
            <a:ext cx="111601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390162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pic>
        <p:nvPicPr>
          <p:cNvPr id="5" name="Picture 4"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116632"/>
            <a:ext cx="852685" cy="576064"/>
          </a:xfrm>
          <a:prstGeom prst="rect">
            <a:avLst/>
          </a:prstGeom>
          <a:noFill/>
          <a:ln w="9525">
            <a:solidFill>
              <a:schemeClr val="bg1">
                <a:lumMod val="100000"/>
                <a:lumOff val="0"/>
              </a:schemeClr>
            </a:solidFill>
            <a:miter lim="800000"/>
            <a:headEnd/>
            <a:tailEnd/>
          </a:ln>
        </p:spPr>
      </p:pic>
      <p:pic>
        <p:nvPicPr>
          <p:cNvPr id="3074" name="Picture 2"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56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43708" y="2499206"/>
            <a:ext cx="5256584" cy="923330"/>
          </a:xfrm>
          <a:prstGeom prst="rect">
            <a:avLst/>
          </a:prstGeom>
          <a:solidFill>
            <a:schemeClr val="accent5">
              <a:lumMod val="40000"/>
              <a:lumOff val="60000"/>
            </a:schemeClr>
          </a:solidFill>
        </p:spPr>
        <p:txBody>
          <a:bodyPr wrap="square" rtlCol="0">
            <a:spAutoFit/>
          </a:bodyPr>
          <a:lstStyle/>
          <a:p>
            <a:pPr algn="ctr"/>
            <a:r>
              <a:rPr lang="en-AU" sz="5400" b="1" dirty="0"/>
              <a:t>Any Questions?</a:t>
            </a:r>
          </a:p>
        </p:txBody>
      </p:sp>
    </p:spTree>
    <p:extLst>
      <p:ext uri="{BB962C8B-B14F-4D97-AF65-F5344CB8AC3E}">
        <p14:creationId xmlns:p14="http://schemas.microsoft.com/office/powerpoint/2010/main" val="314115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692696"/>
            <a:ext cx="5112568" cy="954107"/>
          </a:xfrm>
          <a:prstGeom prst="rect">
            <a:avLst/>
          </a:prstGeom>
          <a:noFill/>
        </p:spPr>
        <p:txBody>
          <a:bodyPr wrap="square" rtlCol="0">
            <a:spAutoFit/>
          </a:bodyPr>
          <a:lstStyle/>
          <a:p>
            <a:pPr algn="ctr"/>
            <a:r>
              <a:rPr lang="en-AU" sz="2800" b="1" dirty="0"/>
              <a:t>YAT Engineering and Construction Scope of Work</a:t>
            </a:r>
          </a:p>
        </p:txBody>
      </p:sp>
      <p:pic>
        <p:nvPicPr>
          <p:cNvPr id="4" name="Picture 3" descr="YAT Construction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88840"/>
            <a:ext cx="7488832" cy="38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9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ielle Lovell\Dropbox (YAT Construction)\YAT CAPITAL GROUP\Perth Office YAT\Office Entry Screen\Images\2831971263.jpg"/>
          <p:cNvPicPr>
            <a:picLocks noChangeAspect="1" noChangeArrowheads="1"/>
          </p:cNvPicPr>
          <p:nvPr/>
        </p:nvPicPr>
        <p:blipFill rotWithShape="1">
          <a:blip r:embed="rId2">
            <a:extLst>
              <a:ext uri="{28A0092B-C50C-407E-A947-70E740481C1C}">
                <a14:useLocalDpi xmlns:a14="http://schemas.microsoft.com/office/drawing/2010/main" val="0"/>
              </a:ext>
            </a:extLst>
          </a:blip>
          <a:srcRect l="8174" t="4397" r="2027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29916" y="606327"/>
            <a:ext cx="6768752" cy="5863144"/>
          </a:xfrm>
          <a:prstGeom prst="rect">
            <a:avLst/>
          </a:prstGeom>
          <a:solidFill>
            <a:schemeClr val="bg1">
              <a:alpha val="84000"/>
            </a:schemeClr>
          </a:solidFill>
        </p:spPr>
        <p:txBody>
          <a:bodyPr wrap="square" rtlCol="0">
            <a:spAutoFit/>
          </a:bodyPr>
          <a:lstStyle/>
          <a:p>
            <a:pPr algn="ctr"/>
            <a:r>
              <a:rPr lang="en-AU" sz="2800" b="1" dirty="0"/>
              <a:t>YAT OH&amp;S, Environment and Quality</a:t>
            </a:r>
            <a:br>
              <a:rPr lang="en-AU" sz="2800" b="1" dirty="0"/>
            </a:br>
            <a:br>
              <a:rPr lang="en-AU" sz="2800" b="1" dirty="0"/>
            </a:br>
            <a:r>
              <a:rPr lang="en-AU" sz="1100" b="1" dirty="0"/>
              <a:t>Obligations</a:t>
            </a:r>
            <a:br>
              <a:rPr lang="en-AU" sz="1100" dirty="0"/>
            </a:br>
            <a:br>
              <a:rPr lang="en-AU" sz="1100" dirty="0"/>
            </a:br>
            <a:r>
              <a:rPr lang="en-AU" sz="1100" dirty="0"/>
              <a:t>YAT Engineering and Construction recognises its moral and legal responsibility to provide a safe and health work environment for Employees, Clients and Visitors. This commitment extends to ensuring that YAT operations do not place the local community at risk of injury, illness or property damage. YAT consider safety to be more than a compliance issue, it’s about developing a culture of safety.</a:t>
            </a:r>
            <a:br>
              <a:rPr lang="en-AU" sz="1100" dirty="0"/>
            </a:br>
            <a:br>
              <a:rPr lang="en-AU" sz="1100" dirty="0"/>
            </a:br>
            <a:r>
              <a:rPr lang="en-AU" sz="1100" b="1" dirty="0"/>
              <a:t>Objectives</a:t>
            </a:r>
            <a:br>
              <a:rPr lang="en-AU" sz="1100" dirty="0"/>
            </a:br>
            <a:br>
              <a:rPr lang="en-AU" sz="1100" dirty="0"/>
            </a:br>
            <a:r>
              <a:rPr lang="en-AU" sz="1100" dirty="0"/>
              <a:t>YAT Engineering and Construction will:</a:t>
            </a:r>
            <a:br>
              <a:rPr lang="en-AU" sz="1100" dirty="0"/>
            </a:br>
            <a:br>
              <a:rPr lang="en-AU" sz="1100" dirty="0"/>
            </a:br>
            <a:r>
              <a:rPr lang="en-AU" sz="1100" dirty="0"/>
              <a:t>Provide safe plant and systems of work</a:t>
            </a:r>
            <a:br>
              <a:rPr lang="en-AU" sz="1100" dirty="0"/>
            </a:br>
            <a:r>
              <a:rPr lang="en-AU" sz="1100" dirty="0"/>
              <a:t>Provide written procedures and instructions to ensure safe systems of work</a:t>
            </a:r>
            <a:br>
              <a:rPr lang="en-AU" sz="1100" dirty="0"/>
            </a:br>
            <a:r>
              <a:rPr lang="en-AU" sz="1100" dirty="0"/>
              <a:t>Ensure compliance with legislative requirements and current industry standards</a:t>
            </a:r>
            <a:br>
              <a:rPr lang="en-AU" sz="1100" dirty="0"/>
            </a:br>
            <a:r>
              <a:rPr lang="en-AU" sz="1100" dirty="0"/>
              <a:t>Provide information, instruction, training and supervision to Employees, Contractors and Customers to ensure their safety</a:t>
            </a:r>
            <a:br>
              <a:rPr lang="en-AU" sz="1100" dirty="0"/>
            </a:br>
            <a:r>
              <a:rPr lang="en-AU" sz="1100" dirty="0"/>
              <a:t>Provide support and assistance to Employees</a:t>
            </a:r>
            <a:br>
              <a:rPr lang="en-AU" sz="1100" dirty="0"/>
            </a:br>
            <a:br>
              <a:rPr lang="en-AU" sz="1100" dirty="0"/>
            </a:br>
            <a:r>
              <a:rPr lang="en-AU" sz="1100" dirty="0"/>
              <a:t>YAT plans and monitors its operations to ensure that all goods and services provided will, as a minimum, conform to Client requirements</a:t>
            </a:r>
            <a:br>
              <a:rPr lang="en-AU" sz="1100" dirty="0"/>
            </a:br>
            <a:br>
              <a:rPr lang="en-AU" sz="1100" dirty="0"/>
            </a:br>
            <a:r>
              <a:rPr lang="en-AU" sz="1100" dirty="0"/>
              <a:t>YAT back this assurance with the implementation of appropriate quality management systems which include the necessary inspections and tests and documentation that will provide evidence of compliance</a:t>
            </a:r>
            <a:br>
              <a:rPr lang="en-AU" sz="1100" dirty="0"/>
            </a:br>
            <a:br>
              <a:rPr lang="en-AU" sz="1100" dirty="0"/>
            </a:br>
            <a:r>
              <a:rPr lang="en-AU" sz="1100" dirty="0"/>
              <a:t>The Company’s quality system is based largely on pre-commencement planning and preparation and, when required, the preparation of a project quality plan</a:t>
            </a:r>
            <a:br>
              <a:rPr lang="en-AU" sz="1100" dirty="0"/>
            </a:br>
            <a:br>
              <a:rPr lang="en-AU" sz="1100" dirty="0"/>
            </a:br>
            <a:r>
              <a:rPr lang="en-AU" sz="1100" dirty="0"/>
              <a:t>The Management of YAT is committed to the Company goal of Client satisfaction on each and every project it undertakes</a:t>
            </a:r>
            <a:endParaRPr lang="en-AU" sz="2800" b="1" dirty="0"/>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184860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nielle Lovell\Dropbox (YAT Construction)\YAT CAPITAL GROUP\Perth Office YAT\Office Entry Screen\Images\2831971263.jpg"/>
          <p:cNvPicPr>
            <a:picLocks noChangeAspect="1" noChangeArrowheads="1"/>
          </p:cNvPicPr>
          <p:nvPr/>
        </p:nvPicPr>
        <p:blipFill rotWithShape="1">
          <a:blip r:embed="rId2">
            <a:extLst>
              <a:ext uri="{28A0092B-C50C-407E-A947-70E740481C1C}">
                <a14:useLocalDpi xmlns:a14="http://schemas.microsoft.com/office/drawing/2010/main" val="0"/>
              </a:ext>
            </a:extLst>
          </a:blip>
          <a:srcRect l="8174" t="4397" r="2027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908720"/>
            <a:ext cx="6768752" cy="523220"/>
          </a:xfrm>
          <a:prstGeom prst="rect">
            <a:avLst/>
          </a:prstGeom>
          <a:solidFill>
            <a:schemeClr val="bg1">
              <a:alpha val="84000"/>
            </a:schemeClr>
          </a:solidFill>
        </p:spPr>
        <p:txBody>
          <a:bodyPr wrap="square" rtlCol="0">
            <a:spAutoFit/>
          </a:bodyPr>
          <a:lstStyle/>
          <a:p>
            <a:pPr algn="ctr"/>
            <a:r>
              <a:rPr lang="en-AU" sz="2800" b="1" dirty="0"/>
              <a:t> Discuss about MAN.02-Policies Manual</a:t>
            </a:r>
          </a:p>
        </p:txBody>
      </p:sp>
      <p:pic>
        <p:nvPicPr>
          <p:cNvPr id="4" name="Picture 3"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
        <p:nvSpPr>
          <p:cNvPr id="5" name="TextBox 4">
            <a:extLst>
              <a:ext uri="{FF2B5EF4-FFF2-40B4-BE49-F238E27FC236}">
                <a16:creationId xmlns:a16="http://schemas.microsoft.com/office/drawing/2014/main" id="{41275128-B6A8-4066-9317-56D58517B250}"/>
              </a:ext>
            </a:extLst>
          </p:cNvPr>
          <p:cNvSpPr txBox="1"/>
          <p:nvPr/>
        </p:nvSpPr>
        <p:spPr>
          <a:xfrm>
            <a:off x="1187624" y="2079050"/>
            <a:ext cx="6768752" cy="523220"/>
          </a:xfrm>
          <a:prstGeom prst="rect">
            <a:avLst/>
          </a:prstGeom>
          <a:solidFill>
            <a:schemeClr val="bg1">
              <a:alpha val="84000"/>
            </a:schemeClr>
          </a:solidFill>
        </p:spPr>
        <p:txBody>
          <a:bodyPr wrap="square" rtlCol="0">
            <a:spAutoFit/>
          </a:bodyPr>
          <a:lstStyle/>
          <a:p>
            <a:pPr algn="ctr"/>
            <a:r>
              <a:rPr lang="en-AU" sz="2800" b="1" dirty="0"/>
              <a:t> Discuss about IMS System</a:t>
            </a:r>
          </a:p>
        </p:txBody>
      </p:sp>
      <p:sp>
        <p:nvSpPr>
          <p:cNvPr id="6" name="TextBox 5">
            <a:extLst>
              <a:ext uri="{FF2B5EF4-FFF2-40B4-BE49-F238E27FC236}">
                <a16:creationId xmlns:a16="http://schemas.microsoft.com/office/drawing/2014/main" id="{0CFE798C-6805-411A-AD12-8E3D89EA7D72}"/>
              </a:ext>
            </a:extLst>
          </p:cNvPr>
          <p:cNvSpPr txBox="1"/>
          <p:nvPr/>
        </p:nvSpPr>
        <p:spPr>
          <a:xfrm>
            <a:off x="1115616" y="3167390"/>
            <a:ext cx="6768752" cy="523220"/>
          </a:xfrm>
          <a:prstGeom prst="rect">
            <a:avLst/>
          </a:prstGeom>
          <a:solidFill>
            <a:schemeClr val="bg1">
              <a:alpha val="84000"/>
            </a:schemeClr>
          </a:solidFill>
        </p:spPr>
        <p:txBody>
          <a:bodyPr wrap="square" rtlCol="0">
            <a:spAutoFit/>
          </a:bodyPr>
          <a:lstStyle/>
          <a:p>
            <a:pPr algn="ctr"/>
            <a:r>
              <a:rPr lang="en-AU" sz="2800" b="1" dirty="0"/>
              <a:t> Discuss about Risk Assessment and SOPs</a:t>
            </a:r>
          </a:p>
        </p:txBody>
      </p:sp>
      <p:sp>
        <p:nvSpPr>
          <p:cNvPr id="7" name="TextBox 6">
            <a:extLst>
              <a:ext uri="{FF2B5EF4-FFF2-40B4-BE49-F238E27FC236}">
                <a16:creationId xmlns:a16="http://schemas.microsoft.com/office/drawing/2014/main" id="{22F96472-5751-47DB-A8D5-BA1F885FF099}"/>
              </a:ext>
            </a:extLst>
          </p:cNvPr>
          <p:cNvSpPr txBox="1"/>
          <p:nvPr/>
        </p:nvSpPr>
        <p:spPr>
          <a:xfrm>
            <a:off x="1115616" y="4255730"/>
            <a:ext cx="6768752" cy="523220"/>
          </a:xfrm>
          <a:prstGeom prst="rect">
            <a:avLst/>
          </a:prstGeom>
          <a:solidFill>
            <a:schemeClr val="bg1">
              <a:alpha val="84000"/>
            </a:schemeClr>
          </a:solidFill>
        </p:spPr>
        <p:txBody>
          <a:bodyPr wrap="square" rtlCol="0">
            <a:spAutoFit/>
          </a:bodyPr>
          <a:lstStyle/>
          <a:p>
            <a:pPr algn="ctr"/>
            <a:r>
              <a:rPr lang="en-AU" sz="2800" b="1" dirty="0"/>
              <a:t> Discuss about Emergency response plan</a:t>
            </a:r>
          </a:p>
        </p:txBody>
      </p:sp>
    </p:spTree>
    <p:extLst>
      <p:ext uri="{BB962C8B-B14F-4D97-AF65-F5344CB8AC3E}">
        <p14:creationId xmlns:p14="http://schemas.microsoft.com/office/powerpoint/2010/main" val="135144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orkers on a mine site austral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43" t="152" r="6822" b="-152"/>
          <a:stretch/>
        </p:blipFill>
        <p:spPr bwMode="auto">
          <a:xfrm flipH="1">
            <a:off x="-95250" y="1"/>
            <a:ext cx="9239250" cy="693000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95250" y="1628800"/>
            <a:ext cx="4680520" cy="3564395"/>
          </a:xfrm>
          <a:solidFill>
            <a:schemeClr val="bg1">
              <a:alpha val="87000"/>
            </a:schemeClr>
          </a:solidFill>
        </p:spPr>
        <p:txBody>
          <a:bodyPr>
            <a:noAutofit/>
          </a:bodyPr>
          <a:lstStyle/>
          <a:p>
            <a:pPr marL="0" indent="0" algn="ctr">
              <a:buNone/>
            </a:pPr>
            <a:br>
              <a:rPr lang="en-AU" sz="1100" b="1" dirty="0"/>
            </a:br>
            <a:r>
              <a:rPr lang="en-AU" sz="1800" b="1" dirty="0"/>
              <a:t>Duty of Care</a:t>
            </a:r>
            <a:br>
              <a:rPr lang="en-AU" sz="1100" b="1" dirty="0"/>
            </a:br>
            <a:br>
              <a:rPr lang="en-AU" sz="1100" b="1" dirty="0"/>
            </a:br>
            <a:r>
              <a:rPr lang="en-AU" sz="1100" b="1" dirty="0"/>
              <a:t>YAT Engineering and Construction must provide:</a:t>
            </a:r>
            <a:br>
              <a:rPr lang="en-AU" sz="1100" dirty="0"/>
            </a:br>
            <a:br>
              <a:rPr lang="en-AU" sz="1100" dirty="0"/>
            </a:br>
            <a:r>
              <a:rPr lang="en-AU" sz="1100" dirty="0"/>
              <a:t>A Safe work place, plant and system of work</a:t>
            </a:r>
            <a:br>
              <a:rPr lang="en-AU" sz="1100" dirty="0"/>
            </a:br>
            <a:r>
              <a:rPr lang="en-AU" sz="1100" dirty="0"/>
              <a:t>Adequate information, instruction, training and supervision</a:t>
            </a:r>
            <a:br>
              <a:rPr lang="en-AU" sz="1100" dirty="0"/>
            </a:br>
            <a:r>
              <a:rPr lang="en-AU" sz="1100" dirty="0"/>
              <a:t>Employees with adequate personal protective equipment</a:t>
            </a:r>
            <a:br>
              <a:rPr lang="en-AU" sz="1100" dirty="0"/>
            </a:br>
            <a:r>
              <a:rPr lang="en-AU" sz="1100" dirty="0"/>
              <a:t>Consultation and cooperation</a:t>
            </a:r>
            <a:br>
              <a:rPr lang="en-AU" sz="1100" dirty="0"/>
            </a:br>
            <a:br>
              <a:rPr lang="en-AU" sz="1100" dirty="0"/>
            </a:br>
            <a:r>
              <a:rPr lang="en-AU" sz="1100" b="1" dirty="0"/>
              <a:t>YAT Engineering and Construction Employees (Project Personnel) must:</a:t>
            </a:r>
            <a:br>
              <a:rPr lang="en-AU" sz="1100" dirty="0"/>
            </a:br>
            <a:br>
              <a:rPr lang="en-AU" sz="1100" dirty="0"/>
            </a:br>
            <a:r>
              <a:rPr lang="en-AU" sz="1100" dirty="0"/>
              <a:t>Maintain their own health and safety at all times</a:t>
            </a:r>
            <a:br>
              <a:rPr lang="en-AU" sz="1100" dirty="0"/>
            </a:br>
            <a:r>
              <a:rPr lang="en-AU" sz="1100" dirty="0"/>
              <a:t>Avoid affecting the health and safety of other colleagues</a:t>
            </a:r>
            <a:br>
              <a:rPr lang="en-AU" sz="1100" dirty="0"/>
            </a:br>
            <a:r>
              <a:rPr lang="en-AU" sz="1100" dirty="0"/>
              <a:t>Correctly use any personal protective equipment and clothing provided</a:t>
            </a:r>
            <a:br>
              <a:rPr lang="en-AU" sz="1100" dirty="0"/>
            </a:br>
            <a:r>
              <a:rPr lang="en-AU" sz="1100" dirty="0"/>
              <a:t>Not misuse or deliberately damage any safety equipment</a:t>
            </a:r>
            <a:br>
              <a:rPr lang="en-AU" sz="1100" dirty="0"/>
            </a:br>
            <a:r>
              <a:rPr lang="en-AU" sz="1100" dirty="0"/>
              <a:t>Report all hazards</a:t>
            </a:r>
            <a:br>
              <a:rPr lang="en-AU" sz="1100" dirty="0"/>
            </a:br>
            <a:r>
              <a:rPr lang="en-AU" sz="1100" dirty="0"/>
              <a:t>Report any injuries or harm to your own health and others</a:t>
            </a:r>
            <a:br>
              <a:rPr lang="en-AU" sz="1100" dirty="0"/>
            </a:br>
            <a:r>
              <a:rPr lang="en-AU" sz="1100" dirty="0"/>
              <a:t>Cooperate with YAT Engineering and Construction</a:t>
            </a:r>
            <a:br>
              <a:rPr lang="en-AU" sz="1100" dirty="0"/>
            </a:br>
            <a:endParaRPr lang="en-AU" sz="1100" b="1" dirty="0"/>
          </a:p>
        </p:txBody>
      </p:sp>
      <p:pic>
        <p:nvPicPr>
          <p:cNvPr id="7" name="Picture 6" descr="YAT Construct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16632"/>
            <a:ext cx="852685" cy="576064"/>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232670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ADC55CD6D4DD48BDB642D06F756AC4" ma:contentTypeVersion="16" ma:contentTypeDescription="Create a new document." ma:contentTypeScope="" ma:versionID="c73276bca9d0c29839f35800088d4652">
  <xsd:schema xmlns:xsd="http://www.w3.org/2001/XMLSchema" xmlns:xs="http://www.w3.org/2001/XMLSchema" xmlns:p="http://schemas.microsoft.com/office/2006/metadata/properties" xmlns:ns2="13c99fc0-ec80-4abf-9199-ccae02b2ca2d" xmlns:ns3="912a47c5-aed2-4f0b-b8cd-b17b0e327925" targetNamespace="http://schemas.microsoft.com/office/2006/metadata/properties" ma:root="true" ma:fieldsID="901df04f2eb6fe80f32ced6b72c42062" ns2:_="" ns3:_="">
    <xsd:import namespace="13c99fc0-ec80-4abf-9199-ccae02b2ca2d"/>
    <xsd:import namespace="912a47c5-aed2-4f0b-b8cd-b17b0e3279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99fc0-ec80-4abf-9199-ccae02b2c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263b20-b00c-41a8-b3f4-cdcb2ef749a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2a47c5-aed2-4f0b-b8cd-b17b0e32792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b5bdcc-0bd6-4b18-8ca2-939f5dddf026}" ma:internalName="TaxCatchAll" ma:showField="CatchAllData" ma:web="912a47c5-aed2-4f0b-b8cd-b17b0e3279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c99fc0-ec80-4abf-9199-ccae02b2ca2d">
      <Terms xmlns="http://schemas.microsoft.com/office/infopath/2007/PartnerControls"/>
    </lcf76f155ced4ddcb4097134ff3c332f>
    <TaxCatchAll xmlns="912a47c5-aed2-4f0b-b8cd-b17b0e327925" xsi:nil="true"/>
  </documentManagement>
</p:properties>
</file>

<file path=customXml/itemProps1.xml><?xml version="1.0" encoding="utf-8"?>
<ds:datastoreItem xmlns:ds="http://schemas.openxmlformats.org/officeDocument/2006/customXml" ds:itemID="{CDDB2CE0-35C7-46F7-BA5F-C7C93151079F}">
  <ds:schemaRefs>
    <ds:schemaRef ds:uri="http://schemas.microsoft.com/sharepoint/v3/contenttype/forms"/>
  </ds:schemaRefs>
</ds:datastoreItem>
</file>

<file path=customXml/itemProps2.xml><?xml version="1.0" encoding="utf-8"?>
<ds:datastoreItem xmlns:ds="http://schemas.openxmlformats.org/officeDocument/2006/customXml" ds:itemID="{EB8F1EE4-3BDD-4D3E-8A6A-8A2882B5A3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99fc0-ec80-4abf-9199-ccae02b2ca2d"/>
    <ds:schemaRef ds:uri="912a47c5-aed2-4f0b-b8cd-b17b0e3279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6D8B44-03FE-45EA-8E91-F86B9D8964B8}">
  <ds:schemaRefs>
    <ds:schemaRef ds:uri="http://schemas.microsoft.com/office/2006/metadata/properties"/>
    <ds:schemaRef ds:uri="http://schemas.microsoft.com/office/infopath/2007/PartnerControls"/>
    <ds:schemaRef ds:uri="13c99fc0-ec80-4abf-9199-ccae02b2ca2d"/>
    <ds:schemaRef ds:uri="912a47c5-aed2-4f0b-b8cd-b17b0e327925"/>
  </ds:schemaRefs>
</ds:datastoreItem>
</file>

<file path=docProps/app.xml><?xml version="1.0" encoding="utf-8"?>
<Properties xmlns="http://schemas.openxmlformats.org/officeDocument/2006/extended-properties" xmlns:vt="http://schemas.openxmlformats.org/officeDocument/2006/docPropsVTypes">
  <Template/>
  <TotalTime>1296</TotalTime>
  <Words>5406</Words>
  <Application>Microsoft Office PowerPoint</Application>
  <PresentationFormat>On-screen Show (4:3)</PresentationFormat>
  <Paragraphs>84</Paragraphs>
  <Slides>52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PowerPoint Presentation</vt:lpstr>
      <vt:lpstr>PowerPoint Presentation</vt:lpstr>
      <vt:lpstr>About YAT Engineering  and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House Keeping</vt:lpstr>
      <vt:lpstr>PowerPoint Presentation</vt:lpstr>
      <vt:lpstr>Personal Protective Equipment (PPE)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YAT Engineering and Construction</dc:title>
  <dc:creator>Dannielle Lovell</dc:creator>
  <cp:lastModifiedBy>YAT Construction Admin</cp:lastModifiedBy>
  <cp:revision>161</cp:revision>
  <dcterms:created xsi:type="dcterms:W3CDTF">2017-11-16T05:00:22Z</dcterms:created>
  <dcterms:modified xsi:type="dcterms:W3CDTF">2024-02-15T06:12:11Z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0x01010085ADC55CD6D4DD48BDB642D06F756AC4</vt:lpwstr>
  </property>
  <property fmtid="{D5CDD505-2E9C-101B-9397-08002B2CF9AE}" pid="3" name="Order">
    <vt:r8>1518000</vt:r8>
  </property>
</Properties>
</file>